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2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C035-BEF0-10C3-4879-4B6BDF699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5743E-DD22-BD3A-22F7-0B5A4BB16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2BFAC-F43E-9A87-10BB-006217376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CA665-2D22-AF9A-8895-6B8A673C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5F009-17F9-A72E-ABF7-648499243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907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9FB6-F2A9-44C1-BC0C-FA301926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10890-FCAD-D094-7F5C-F3F9A4B0B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D5B18-A0CF-3D65-43FC-28508948C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EE0D-7C9D-052C-5C2D-93876CE3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DBC3C-DEEA-9C69-46D7-2242F0C64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482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6B2648-A7DF-FAF0-4C86-8B6DD8A72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691AFB-CF5E-66D6-038E-6209204F3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64739-843C-85A5-CD39-95514A4B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95D3A-3958-6824-0A6B-3517F2B5B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A7D69-4B54-D8D7-7898-2EC7105A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454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64A71-C4C5-3C89-31F7-7C02C7A7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BE38-7522-11FE-C3ED-556C4913E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3FFF8-10F8-EC28-EE48-19BE787C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7B4F4-8C01-E91A-4170-101CC64B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861D-0B99-1A62-BC14-DDBE3E88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5988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2AF2F-C38F-7DE9-76D2-E6149FBC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ECCEF-9611-4505-4EBB-10D7B08AC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7E4A6-9478-BFFD-6EDF-97E2A5CF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08D8F-0815-CD21-AF17-89E6B423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C7F0A-7C45-7FEB-C308-617DD3BF1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4167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5805A-1765-DC02-F4AC-4285A861C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2F52F-2034-0E09-2A6A-36C276B79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990DF-6A4F-55A6-BCD7-77DAC2A82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C0D61-355A-8DC7-98A4-7BDA92F62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520E1-0580-0509-6F62-E4A288B1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B4FAE-81E1-29AA-E30C-85DCB9924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1063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3842C-E619-8295-398B-955B3D606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FC025-E30E-4276-5E55-F28E94A54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43EE7-0208-F7FD-F821-1B3326C3D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8A227-197B-8046-51F8-1965D18A8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6E332-EC0C-AB37-E77E-741BE42BF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6E4D4-583E-C884-BB65-09682ABD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B90A7-D837-DF73-5B20-2335A257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E7F3DE-131E-EF91-5E93-4BF876063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710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DC670-493F-BDC9-2B56-056853A6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954F1-B750-10A9-4981-385B2838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67773-FBB0-11DB-5153-8E5D38ADC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203E16-FA7B-4507-4AD4-9FFB01A0C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57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756DA-F20F-6A5C-2A48-E6BFD06D6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DF3E9-FF52-DBD8-45C9-89FCA70F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976F6-E891-5F3E-27C6-2A08BE096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7597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DBC8-0DA1-C6C4-F738-6F455034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FA9C7-AD78-AE93-7DB4-4550834F6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F8BAA-6FBA-6D41-E2BB-6A387193F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832E5-95F7-68C9-0320-FD012491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64236-B0D8-D3D5-D898-392066C2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2EAA1-E8EB-6342-8471-B9ED27233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46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BD4F-2295-9A20-5222-C82AE80D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DD650-4515-8159-9937-F1BCAB25CB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C96807-F3B6-A8C4-60C4-4933E678F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2B281-3EFC-9F3E-07C7-C720E888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33D6F-5629-56F8-BC78-E833517A0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D57D2-EE52-14BA-2350-730AAA66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141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7A5C21-1EE2-5118-3269-A372FD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6A421-76EF-F313-E9CC-93BA2EE94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DE1B4-7694-6B79-1755-4ED151FC9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4E0BF-8559-4C93-A695-FC24337DF97B}" type="datetimeFigureOut">
              <a:rPr lang="lt-LT" smtClean="0"/>
              <a:t>2023-08-09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27B1C-0B6F-38D5-97AC-24D558443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B30E0-C267-4479-ABD2-E878FE665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A2E1-67DB-46BD-9994-893E02DAEC9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9531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creen shot of a computer&#10;&#10;Description automatically generated">
            <a:extLst>
              <a:ext uri="{FF2B5EF4-FFF2-40B4-BE49-F238E27FC236}">
                <a16:creationId xmlns:a16="http://schemas.microsoft.com/office/drawing/2014/main" id="{DAD79D64-4146-5B0C-138B-A3D99FB3E1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B2757-84D4-8273-AFAE-B71E19D0F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2240" y="3078480"/>
            <a:ext cx="7965440" cy="1958741"/>
          </a:xfrm>
        </p:spPr>
        <p:txBody>
          <a:bodyPr>
            <a:noAutofit/>
          </a:bodyPr>
          <a:lstStyle/>
          <a:p>
            <a:pPr algn="l"/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KAIP UŽTIKRINTI TINKAMĄ IR TIKSLIĄ PRIŽIŪRIMŲ PLOTŲ APSKAITĄ MIESTE?</a:t>
            </a:r>
            <a:br>
              <a:rPr lang="lt-LT" sz="4000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endParaRPr lang="lt-LT" sz="4000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3A184-818F-1C5C-FC71-E0C24BA6B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5440" y="5169058"/>
            <a:ext cx="6685280" cy="766762"/>
          </a:xfr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Šiaulių miesto savivaldybės administracijos</a:t>
            </a:r>
          </a:p>
          <a:p>
            <a:pPr algn="l"/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Miesto koordinavimo skyriaus vedėja</a:t>
            </a:r>
          </a:p>
          <a:p>
            <a:pPr algn="l"/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Rigita Tijūnaitienė</a:t>
            </a:r>
          </a:p>
        </p:txBody>
      </p:sp>
      <p:pic>
        <p:nvPicPr>
          <p:cNvPr id="9" name="Paveikslėlis 8">
            <a:extLst>
              <a:ext uri="{FF2B5EF4-FFF2-40B4-BE49-F238E27FC236}">
                <a16:creationId xmlns:a16="http://schemas.microsoft.com/office/drawing/2014/main" id="{B8D82D8A-26ED-4B6E-50FA-57DC35607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027" y="5037221"/>
            <a:ext cx="1057350" cy="131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2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D2FD010-F25F-830D-09E3-88F23CC0E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B5299-F7E3-FC1A-D851-A21251C30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664"/>
            <a:ext cx="10515600" cy="10569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ESAMA SITUACIJA</a:t>
            </a:r>
            <a:endParaRPr lang="lt-LT" sz="4000" b="1" dirty="0">
              <a:solidFill>
                <a:srgbClr val="7C2FEA"/>
              </a:solidFill>
              <a:latin typeface="Arial Nova" panose="020B05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A66ED5-E90F-24AD-D6C7-8A90AECFE461}"/>
              </a:ext>
            </a:extLst>
          </p:cNvPr>
          <p:cNvSpPr/>
          <p:nvPr/>
        </p:nvSpPr>
        <p:spPr>
          <a:xfrm>
            <a:off x="787401" y="1987550"/>
            <a:ext cx="4747125" cy="20446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ŠMSA viešųjų pirkimų būdu perka teritorijų priežiūros paslaugas.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Pagrindinis atsiskaitymo būdas – įkainis už Eur/100 m2 sutvarkyto ploto (vasaros laikotarpiu už  Eur/1000 m).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7FBA866-ED19-1825-42BA-D13AE3815BBB}"/>
              </a:ext>
            </a:extLst>
          </p:cNvPr>
          <p:cNvSpPr txBox="1">
            <a:spLocks/>
          </p:cNvSpPr>
          <p:nvPr/>
        </p:nvSpPr>
        <p:spPr>
          <a:xfrm>
            <a:off x="787400" y="1644649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KONTEKSTAS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FE6F66-210C-195A-3139-2918948854AC}"/>
              </a:ext>
            </a:extLst>
          </p:cNvPr>
          <p:cNvSpPr/>
          <p:nvPr/>
        </p:nvSpPr>
        <p:spPr>
          <a:xfrm>
            <a:off x="5807242" y="1974930"/>
            <a:ext cx="4629618" cy="20446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Problema aktuali visoms savivaldybėms Lietuvoje, kurios atsiskaito su paslaugų teikėjais, taikydamos sutvarkyto ploto arba/ir ilgio įkainį.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Prižiūrimų plotų apimtys kasmet didėja dėl įrengiamų naujų viešųjų erdvių, parkų ir kt.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B73C8DD-456C-4122-06B9-38DF2F6EFD5A}"/>
              </a:ext>
            </a:extLst>
          </p:cNvPr>
          <p:cNvSpPr txBox="1">
            <a:spLocks/>
          </p:cNvSpPr>
          <p:nvPr/>
        </p:nvSpPr>
        <p:spPr>
          <a:xfrm>
            <a:off x="5951220" y="1581706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PROBLEMOS MASTAS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F1C008-A85F-19A5-C683-BC51DBDE391D}"/>
              </a:ext>
            </a:extLst>
          </p:cNvPr>
          <p:cNvSpPr/>
          <p:nvPr/>
        </p:nvSpPr>
        <p:spPr>
          <a:xfrm>
            <a:off x="909319" y="4595732"/>
            <a:ext cx="9701171" cy="21414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Nėra galimybės pakankamai greitai ir su nedideliais finansiniais ištekliais įsitikinti, jog teikiamame prižiūrimų objektų (gatvių, šaligatvių, parkų...) sąraše nurodyti plotai </a:t>
            </a:r>
            <a:r>
              <a:rPr lang="lt-LT" b="1" u="sng" dirty="0">
                <a:latin typeface="Arial Nova" panose="020B0504020202020204" pitchFamily="34" charset="0"/>
              </a:rPr>
              <a:t>pirkimo </a:t>
            </a:r>
            <a:r>
              <a:rPr lang="lt-LT" dirty="0">
                <a:latin typeface="Arial Nova" panose="020B0504020202020204" pitchFamily="34" charset="0"/>
              </a:rPr>
              <a:t>metu yra tikslūs.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Nėra galimybės įsitikinti ar </a:t>
            </a:r>
            <a:r>
              <a:rPr lang="lt-LT" b="1" u="sng" dirty="0">
                <a:latin typeface="Arial Nova" panose="020B0504020202020204" pitchFamily="34" charset="0"/>
              </a:rPr>
              <a:t>apmokama</a:t>
            </a:r>
            <a:r>
              <a:rPr lang="lt-LT" dirty="0">
                <a:latin typeface="Arial Nova" panose="020B0504020202020204" pitchFamily="34" charset="0"/>
              </a:rPr>
              <a:t> (atsiskaitymo už suteiktą paslaugą) pagal faktinį atliktos paslaugos mastą (apmokama pagal pateiktą užsakymą-planą pirkimo metu tai, kas deklaruota kaip įvykdyta (kontrolė vyksta kameromis ir fiziniu būdu)).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t-LT" dirty="0">
              <a:latin typeface="Arial Nova" panose="020B05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9DB94B9-EB21-296F-BCAA-163C70D0584E}"/>
              </a:ext>
            </a:extLst>
          </p:cNvPr>
          <p:cNvSpPr txBox="1">
            <a:spLocks/>
          </p:cNvSpPr>
          <p:nvPr/>
        </p:nvSpPr>
        <p:spPr>
          <a:xfrm>
            <a:off x="787400" y="4310618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PROBLEMA</a:t>
            </a:r>
          </a:p>
        </p:txBody>
      </p:sp>
    </p:spTree>
    <p:extLst>
      <p:ext uri="{BB962C8B-B14F-4D97-AF65-F5344CB8AC3E}">
        <p14:creationId xmlns:p14="http://schemas.microsoft.com/office/powerpoint/2010/main" val="168399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D2FD010-F25F-830D-09E3-88F23CC0E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B5299-F7E3-FC1A-D851-A21251C3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GOVTECH IŠŠŪKIS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8774D27-75E0-A857-8774-B0F43A47858D}"/>
              </a:ext>
            </a:extLst>
          </p:cNvPr>
          <p:cNvSpPr txBox="1">
            <a:spLocks/>
          </p:cNvSpPr>
          <p:nvPr/>
        </p:nvSpPr>
        <p:spPr>
          <a:xfrm>
            <a:off x="838199" y="1302589"/>
            <a:ext cx="9953445" cy="2126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t-LT" sz="4000" b="1" dirty="0">
                <a:solidFill>
                  <a:schemeClr val="bg1"/>
                </a:solidFill>
                <a:latin typeface="Arial Nova" panose="020B0504020202020204" pitchFamily="34" charset="0"/>
              </a:rPr>
              <a:t>Kaip galime užtikrinti patikimą ir tikslią prižiūrimų plotų ir suteiktų paslaugų apskaitą mieste?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420D86A-0949-CB46-F5EE-A2072B18F631}"/>
              </a:ext>
            </a:extLst>
          </p:cNvPr>
          <p:cNvSpPr/>
          <p:nvPr/>
        </p:nvSpPr>
        <p:spPr>
          <a:xfrm>
            <a:off x="838200" y="3700731"/>
            <a:ext cx="9729158" cy="25879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28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Teritorijų priežiūros paslaugos</a:t>
            </a:r>
            <a:r>
              <a:rPr lang="lt-LT" sz="2200" dirty="0">
                <a:effectLst/>
                <a:latin typeface="Arial Nova" panose="020B0504020202020204" pitchFamily="34" charset="0"/>
                <a:ea typeface="Calibri" panose="020F0502020204030204" pitchFamily="34" charset="0"/>
              </a:rPr>
              <a:t>:</a:t>
            </a:r>
          </a:p>
          <a:p>
            <a:pPr marL="342900" lvl="0" indent="-342900">
              <a:buFont typeface="Calibri" panose="020F0502020204030204" pitchFamily="34" charset="0"/>
              <a:buAutoNum type="arabicPeriod"/>
            </a:pPr>
            <a:r>
              <a:rPr lang="lt-LT" sz="22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Šaligatvių, autobusų stotelių, aikščių, pėsčiųjų, dviračių takų, laiptų ir kitų viešųjų teritorijų valymo ir tvarkymo paslaugos;</a:t>
            </a:r>
            <a:endParaRPr lang="lt-LT" sz="2200" dirty="0">
              <a:effectLst/>
              <a:latin typeface="Arial Nova" panose="020B05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AutoNum type="arabicPeriod"/>
            </a:pPr>
            <a:r>
              <a:rPr lang="lt-LT" sz="22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Gatvių ir kitų teritorijų valymo ir tvarkymo paslaugos;</a:t>
            </a:r>
            <a:endParaRPr lang="lt-LT" sz="2200" dirty="0">
              <a:effectLst/>
              <a:latin typeface="Arial Nova" panose="020B05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AutoNum type="arabicPeriod"/>
            </a:pPr>
            <a:r>
              <a:rPr lang="lt-LT" sz="22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Žaliųjų plotų (vejų, pievų, želdynų) tvarkymo paslaugos.</a:t>
            </a:r>
            <a:endParaRPr lang="lt-LT" sz="2200" dirty="0">
              <a:effectLst/>
              <a:latin typeface="Arial Nova" panose="020B05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AutoNum type="arabicPeriod"/>
            </a:pPr>
            <a:r>
              <a:rPr lang="lt-LT" sz="2200" dirty="0">
                <a:effectLst/>
                <a:latin typeface="Arial Nova" panose="020B0504020202020204" pitchFamily="34" charset="0"/>
                <a:ea typeface="Times New Roman" panose="02020603050405020304" pitchFamily="18" charset="0"/>
              </a:rPr>
              <a:t>Eismo saugumo salelių priežiūra.</a:t>
            </a:r>
            <a:endParaRPr lang="lt-LT" sz="2200" dirty="0">
              <a:effectLst/>
              <a:latin typeface="Arial Nova" panose="020B05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43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D2FD010-F25F-830D-09E3-88F23CC0E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B5299-F7E3-FC1A-D851-A21251C3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SPRENDIMO PARAMETRAI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85FD0DF-DE4E-39A8-839F-450C78018F4B}"/>
              </a:ext>
            </a:extLst>
          </p:cNvPr>
          <p:cNvSpPr txBox="1">
            <a:spLocks/>
          </p:cNvSpPr>
          <p:nvPr/>
        </p:nvSpPr>
        <p:spPr>
          <a:xfrm>
            <a:off x="685800" y="3707131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SPRENDIMO FUNKCIJOS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835415-840A-068A-4DB7-09EEC54AAE45}"/>
              </a:ext>
            </a:extLst>
          </p:cNvPr>
          <p:cNvSpPr/>
          <p:nvPr/>
        </p:nvSpPr>
        <p:spPr>
          <a:xfrm>
            <a:off x="787400" y="4050664"/>
            <a:ext cx="4394200" cy="26388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Prototipas turi būti interaktyvus ir turi veikti </a:t>
            </a:r>
            <a:r>
              <a:rPr lang="lt-LT" dirty="0" err="1">
                <a:latin typeface="Arial Nova" panose="020B0504020202020204" pitchFamily="34" charset="0"/>
              </a:rPr>
              <a:t>ArcGIS</a:t>
            </a:r>
            <a:r>
              <a:rPr lang="lt-LT" dirty="0">
                <a:latin typeface="Arial Nova" panose="020B0504020202020204" pitchFamily="34" charset="0"/>
              </a:rPr>
              <a:t> žemėlapių pagrindu.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Prototipas turi turėti galimybę suskaičiuoti faktinius objektų plotus, užsakomuosius objektų plotus ir faktinius atliktų paslaugų plotus, tiek kiekvieno objekto ir/ ar vieneto atskirai, tiek objektų bendrus ir/ar vienetų bendrus suminius plotus.</a:t>
            </a:r>
            <a:endParaRPr lang="en-US" dirty="0">
              <a:latin typeface="Arial Nova" panose="020B05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916EE08-7115-777B-AEEC-F3AEE6A9BF81}"/>
              </a:ext>
            </a:extLst>
          </p:cNvPr>
          <p:cNvSpPr txBox="1">
            <a:spLocks/>
          </p:cNvSpPr>
          <p:nvPr/>
        </p:nvSpPr>
        <p:spPr>
          <a:xfrm>
            <a:off x="685800" y="1770698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SPENDIMO </a:t>
            </a:r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NAUDOTOJAI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D432F4-076B-5E04-525C-541793FA0CBA}"/>
              </a:ext>
            </a:extLst>
          </p:cNvPr>
          <p:cNvSpPr/>
          <p:nvPr/>
        </p:nvSpPr>
        <p:spPr>
          <a:xfrm>
            <a:off x="787400" y="2135823"/>
            <a:ext cx="4394200" cy="132556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Savivaldybės administracijos darbuotojai.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Paslaugas teikiančių įmonių darbuotojai.</a:t>
            </a:r>
            <a:endParaRPr lang="en-US" dirty="0">
              <a:latin typeface="Arial Nova" panose="020B05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445F163-C12F-4AD8-CCD2-0DAC6C3C02B6}"/>
              </a:ext>
            </a:extLst>
          </p:cNvPr>
          <p:cNvSpPr txBox="1">
            <a:spLocks/>
          </p:cNvSpPr>
          <p:nvPr/>
        </p:nvSpPr>
        <p:spPr>
          <a:xfrm>
            <a:off x="5725160" y="1763871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SPRENDIMO VEIKSMINGUMAS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27AE7C-D449-F784-B0F0-E1785A91A33F}"/>
              </a:ext>
            </a:extLst>
          </p:cNvPr>
          <p:cNvSpPr/>
          <p:nvPr/>
        </p:nvSpPr>
        <p:spPr>
          <a:xfrm>
            <a:off x="5826760" y="2135822"/>
            <a:ext cx="4759960" cy="20704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Bus užtikrinta tinkama užsakomų ir kontroliuojamų viešųjų plotų tvarkymo apskaita.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Bus efektyviai naudojamos viešosios lėšos.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22B7FC3-3269-52E3-812E-B53EF716E4AB}"/>
              </a:ext>
            </a:extLst>
          </p:cNvPr>
          <p:cNvSpPr txBox="1">
            <a:spLocks/>
          </p:cNvSpPr>
          <p:nvPr/>
        </p:nvSpPr>
        <p:spPr>
          <a:xfrm>
            <a:off x="5613400" y="4776156"/>
            <a:ext cx="3611880" cy="2851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TAIP PAT SVARBU, KAD...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CF2943-F962-C773-3261-5E56D28B7AFB}"/>
              </a:ext>
            </a:extLst>
          </p:cNvPr>
          <p:cNvSpPr/>
          <p:nvPr/>
        </p:nvSpPr>
        <p:spPr>
          <a:xfrm>
            <a:off x="5725159" y="5134454"/>
            <a:ext cx="5144123" cy="13255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Prototipas turi būti sukurtas moduliniu principu.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Turi būti numatyta duomenų automatinio integravimo galimybė. </a:t>
            </a:r>
            <a:endParaRPr lang="en-US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4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D2FD010-F25F-830D-09E3-88F23CC0E3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0B5299-F7E3-FC1A-D851-A21251C3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GALIMYBĖS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26FC17-B01B-334C-F159-EC35ACB39F7A}"/>
              </a:ext>
            </a:extLst>
          </p:cNvPr>
          <p:cNvSpPr/>
          <p:nvPr/>
        </p:nvSpPr>
        <p:spPr>
          <a:xfrm>
            <a:off x="838200" y="1865788"/>
            <a:ext cx="7848600" cy="30618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Sukurtas sprendinys bus naudojamas miesto teritorijų (gatvių, šaligatvių, takų, žaliųjų teritorijų ir kt.) priežiūros vykdymo kontrolei ir apskaitai pagal sudarytas paslaugų teikimo sutartis.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dirty="0">
                <a:latin typeface="Arial Nova" panose="020B0504020202020204" pitchFamily="34" charset="0"/>
              </a:rPr>
              <a:t>Sprendinys bus aktualus visoms Lietuvos savivaldybių administracijoms, kadangi plotų apskaičiavimo problema yra aktuali. </a:t>
            </a:r>
          </a:p>
        </p:txBody>
      </p:sp>
    </p:spTree>
    <p:extLst>
      <p:ext uri="{BB962C8B-B14F-4D97-AF65-F5344CB8AC3E}">
        <p14:creationId xmlns:p14="http://schemas.microsoft.com/office/powerpoint/2010/main" val="399794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puter screen shot of a computer&#10;&#10;Description automatically generated">
            <a:extLst>
              <a:ext uri="{FF2B5EF4-FFF2-40B4-BE49-F238E27FC236}">
                <a16:creationId xmlns:a16="http://schemas.microsoft.com/office/drawing/2014/main" id="{DAD79D64-4146-5B0C-138B-A3D99FB3E14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FB2757-84D4-8273-AFAE-B71E19D0F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2720" y="3429000"/>
            <a:ext cx="7965440" cy="766763"/>
          </a:xfrm>
        </p:spPr>
        <p:txBody>
          <a:bodyPr>
            <a:noAutofit/>
          </a:bodyPr>
          <a:lstStyle/>
          <a:p>
            <a:pPr algn="l"/>
            <a:r>
              <a:rPr lang="lt-LT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Raskime sprendimą šiam iššūkiui kartu</a:t>
            </a:r>
            <a:r>
              <a:rPr lang="en-US" sz="4000" b="1" dirty="0">
                <a:solidFill>
                  <a:srgbClr val="7C2FEA"/>
                </a:solidFill>
                <a:latin typeface="Arial Nova" panose="020B0504020202020204" pitchFamily="34" charset="0"/>
              </a:rPr>
              <a:t>!</a:t>
            </a:r>
            <a:endParaRPr lang="lt-LT" sz="4000" dirty="0">
              <a:solidFill>
                <a:srgbClr val="7C2FEA"/>
              </a:solidFill>
              <a:latin typeface="Arial Nova" panose="020B05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23A184-818F-1C5C-FC71-E0C24BA6B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1428" y="4489663"/>
            <a:ext cx="5228657" cy="1556862"/>
          </a:xfr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Šiaulių miesto savivaldybės administracijos</a:t>
            </a:r>
          </a:p>
          <a:p>
            <a:pPr algn="l"/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Miesto koordinavimo skyriaus vedėja</a:t>
            </a:r>
          </a:p>
          <a:p>
            <a:pPr algn="l"/>
            <a:r>
              <a:rPr lang="lt-LT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Rigita Tijūnaitienė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  <a:latin typeface="Arial Nova" panose="020B0504020202020204" pitchFamily="34" charset="0"/>
              </a:rPr>
              <a:t>El. pa</a:t>
            </a:r>
            <a:r>
              <a:rPr lang="lt-LT" sz="2000" dirty="0" err="1">
                <a:solidFill>
                  <a:schemeClr val="bg1"/>
                </a:solidFill>
                <a:latin typeface="Arial Nova" panose="020B0504020202020204" pitchFamily="34" charset="0"/>
              </a:rPr>
              <a:t>štas</a:t>
            </a:r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 </a:t>
            </a:r>
            <a:r>
              <a:rPr lang="lt-LT" sz="2000" dirty="0" err="1">
                <a:solidFill>
                  <a:schemeClr val="bg1"/>
                </a:solidFill>
                <a:latin typeface="Arial Nova" panose="020B0504020202020204" pitchFamily="34" charset="0"/>
              </a:rPr>
              <a:t>rigita.tijunaitene</a:t>
            </a:r>
            <a:r>
              <a:rPr lang="en-US" sz="2000" dirty="0">
                <a:solidFill>
                  <a:schemeClr val="bg1"/>
                </a:solidFill>
                <a:latin typeface="Arial Nova" panose="020B0504020202020204" pitchFamily="34" charset="0"/>
              </a:rPr>
              <a:t>@siauliai.lt</a:t>
            </a:r>
            <a:endParaRPr lang="lt-LT" sz="20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algn="l"/>
            <a:r>
              <a:rPr lang="lt-LT" sz="2000" dirty="0">
                <a:solidFill>
                  <a:schemeClr val="bg1"/>
                </a:solidFill>
                <a:latin typeface="Arial Nova" panose="020B0504020202020204" pitchFamily="34" charset="0"/>
              </a:rPr>
              <a:t>Tel. </a:t>
            </a:r>
            <a:r>
              <a:rPr lang="lt-LT" sz="2000" dirty="0" err="1">
                <a:solidFill>
                  <a:schemeClr val="bg1"/>
                </a:solidFill>
                <a:latin typeface="Arial Nova" panose="020B0504020202020204" pitchFamily="34" charset="0"/>
              </a:rPr>
              <a:t>nr.</a:t>
            </a:r>
            <a:r>
              <a:rPr lang="en-US" sz="2000" dirty="0">
                <a:solidFill>
                  <a:schemeClr val="bg1"/>
                </a:solidFill>
                <a:latin typeface="Arial Nova" panose="020B0504020202020204" pitchFamily="34" charset="0"/>
              </a:rPr>
              <a:t> (8 41) 500 535 </a:t>
            </a:r>
            <a:endParaRPr lang="lt-LT" sz="2000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pic>
        <p:nvPicPr>
          <p:cNvPr id="14" name="Paveikslėlis 13">
            <a:extLst>
              <a:ext uri="{FF2B5EF4-FFF2-40B4-BE49-F238E27FC236}">
                <a16:creationId xmlns:a16="http://schemas.microsoft.com/office/drawing/2014/main" id="{8808479E-F528-6D43-F812-7A71E1342E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513" y="4871160"/>
            <a:ext cx="1057350" cy="131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1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F657DEB30D190D4F8F707D0F0913FCB2" ma:contentTypeVersion="4" ma:contentTypeDescription="Kurkite naują dokumentą." ma:contentTypeScope="" ma:versionID="5549ef77b54740d96a2d5201f89c8278">
  <xsd:schema xmlns:xsd="http://www.w3.org/2001/XMLSchema" xmlns:xs="http://www.w3.org/2001/XMLSchema" xmlns:p="http://schemas.microsoft.com/office/2006/metadata/properties" xmlns:ns2="281d86d7-06e3-4eab-b1af-25fa18d5ee2d" xmlns:ns3="a540233d-4edf-4f5e-8f5f-3db1c6bc0e40" xmlns:ns4="85050f47-2587-4b4e-a4d4-7f11dbfea1d6" xmlns:ns5="aaa22298-64a2-41f7-bea6-911f0da02bd3" targetNamespace="http://schemas.microsoft.com/office/2006/metadata/properties" ma:root="true" ma:fieldsID="622025a58e9ac92f3754cebae6f77c0f" ns2:_="" ns3:_="" ns4:_="" ns5:_="">
    <xsd:import namespace="281d86d7-06e3-4eab-b1af-25fa18d5ee2d"/>
    <xsd:import namespace="a540233d-4edf-4f5e-8f5f-3db1c6bc0e40"/>
    <xsd:import namespace="85050f47-2587-4b4e-a4d4-7f11dbfea1d6"/>
    <xsd:import namespace="aaa22298-64a2-41f7-bea6-911f0da02bd3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5:SharedWithUsers" minOccurs="0"/>
                <xsd:element ref="ns5:SharedWithDetails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1d86d7-06e3-4eab-b1af-25fa18d5ee2d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8" nillable="true" ma:taxonomy="true" ma:internalName="lcf76f155ced4ddcb4097134ff3c332f" ma:taxonomyFieldName="MediaServiceImageTags" ma:displayName="Vaizdų žymės" ma:readOnly="false" ma:fieldId="{5cf76f15-5ced-4ddc-b409-7134ff3c332f}" ma:taxonomyMulti="true" ma:sspId="aab9a7e3-349a-43fc-8aab-b6deb57482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40233d-4edf-4f5e-8f5f-3db1c6bc0e40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92f7ea91-0299-4cbe-b7d9-e3e346f90216}" ma:internalName="TaxCatchAll" ma:showField="CatchAllData" ma:web="a540233d-4edf-4f5e-8f5f-3db1c6bc0e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50f47-2587-4b4e-a4d4-7f11dbfea1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22298-64a2-41f7-bea6-911f0da02bd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81d86d7-06e3-4eab-b1af-25fa18d5ee2d">
      <Terms xmlns="http://schemas.microsoft.com/office/infopath/2007/PartnerControls"/>
    </lcf76f155ced4ddcb4097134ff3c332f>
    <TaxCatchAll xmlns="a540233d-4edf-4f5e-8f5f-3db1c6bc0e40" xsi:nil="true"/>
  </documentManagement>
</p:properties>
</file>

<file path=customXml/itemProps1.xml><?xml version="1.0" encoding="utf-8"?>
<ds:datastoreItem xmlns:ds="http://schemas.openxmlformats.org/officeDocument/2006/customXml" ds:itemID="{BFB82496-560C-4E66-93CA-0066DDB2FB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96CD-AF1F-469A-97BF-2E6FCFA86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1d86d7-06e3-4eab-b1af-25fa18d5ee2d"/>
    <ds:schemaRef ds:uri="a540233d-4edf-4f5e-8f5f-3db1c6bc0e40"/>
    <ds:schemaRef ds:uri="85050f47-2587-4b4e-a4d4-7f11dbfea1d6"/>
    <ds:schemaRef ds:uri="aaa22298-64a2-41f7-bea6-911f0da02b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E3FCF6-4602-4C36-B206-B07FA643786C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aaa22298-64a2-41f7-bea6-911f0da02bd3"/>
    <ds:schemaRef ds:uri="85050f47-2587-4b4e-a4d4-7f11dbfea1d6"/>
    <ds:schemaRef ds:uri="http://schemas.openxmlformats.org/package/2006/metadata/core-properties"/>
    <ds:schemaRef ds:uri="http://purl.org/dc/dcmitype/"/>
    <ds:schemaRef ds:uri="281d86d7-06e3-4eab-b1af-25fa18d5ee2d"/>
    <ds:schemaRef ds:uri="http://schemas.microsoft.com/office/infopath/2007/PartnerControls"/>
    <ds:schemaRef ds:uri="a540233d-4edf-4f5e-8f5f-3db1c6bc0e4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414</Words>
  <Application>Microsoft Office PowerPoint</Application>
  <PresentationFormat>Plačiaekranė</PresentationFormat>
  <Paragraphs>43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Arial</vt:lpstr>
      <vt:lpstr>Arial Nova</vt:lpstr>
      <vt:lpstr>Calibri</vt:lpstr>
      <vt:lpstr>Calibri Light</vt:lpstr>
      <vt:lpstr>Office Theme</vt:lpstr>
      <vt:lpstr>KAIP UŽTIKRINTI TINKAMĄ IR TIKSLIĄ PRIŽIŪRIMŲ PLOTŲ APSKAITĄ MIESTE? </vt:lpstr>
      <vt:lpstr>ESAMA SITUACIJA</vt:lpstr>
      <vt:lpstr>GOVTECH IŠŠŪKIS</vt:lpstr>
      <vt:lpstr>SPRENDIMO PARAMETRAI</vt:lpstr>
      <vt:lpstr>GALIMYBĖS</vt:lpstr>
      <vt:lpstr>Raskime sprendimą šiam iššūkiui kartu!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IŠŠŪKIO PAVADINIMAS (klausimo forma)</dc:title>
  <dc:creator>Liucija Sabulytė</dc:creator>
  <cp:lastModifiedBy>Rigita Tijūnaitienė</cp:lastModifiedBy>
  <cp:revision>6</cp:revision>
  <dcterms:created xsi:type="dcterms:W3CDTF">2023-08-01T14:43:54Z</dcterms:created>
  <dcterms:modified xsi:type="dcterms:W3CDTF">2023-08-09T11:24:04Z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0x010100F657DEB30D190D4F8F707D0F0913FCB2</vt:lpwstr>
  </property>
</Properties>
</file>