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1" roundtripDataSignature="AMtx7miUrYjo5lXlAbyXQQ2Tfimpesq+3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customschemas.google.com/relationships/presentationmetadata" Target="metadata"/><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am.lrv.lt/lt/veiklos-sritys/kompetenciju-centru-ir-regioninio-bendradarbiavimo-modeliu-pagristos-asmens-sveikatos-prieziuros-istaigu-tinklo-vystymas/sveikatos-prieziuros-paslaugu-kokybes-vertinimas" TargetMode="External"/><Relationship Id="rId3" Type="http://schemas.openxmlformats.org/officeDocument/2006/relationships/hyperlink" Target="https://sam.lrv.lt/uploads/sam/documents/files/Stacionarini%C5%B3%20%C4%AFstaig%C5%B3%202022%20m_%20veiklos%20rezultatai%20pagal%20efektyvumo%20ir%20kokyb%C4%97s%20rodiklius.pdf" TargetMode="External"/><Relationship Id="rId4" Type="http://schemas.openxmlformats.org/officeDocument/2006/relationships/hyperlink" Target="https://sam.lrv.lt/uploads/sam/documents/files/Stacionarini%C5%B3%20%C4%AFstaig%C5%B3%202021%20m_%20veiklos%20rezultatai%20pagal%20naujus%20efektyvumo%20ir%20kokyb%C4%97s%20rodiklius_siuntimui.pdf"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0" name="Google Shape;90;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2" name="Google Shape;10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9" name="Google Shape;10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SzPts val="1100"/>
              <a:buNone/>
            </a:pPr>
            <a:r>
              <a:rPr lang="lt-LT" sz="1100" u="sng">
                <a:solidFill>
                  <a:schemeClr val="lt1"/>
                </a:solidFill>
                <a:latin typeface="Arial"/>
                <a:ea typeface="Arial"/>
                <a:cs typeface="Arial"/>
                <a:sym typeface="Arial"/>
                <a:hlinkClick r:id="rId2">
                  <a:extLst>
                    <a:ext uri="{A12FA001-AC4F-418D-AE19-62706E023703}">
                      <ahyp:hlinkClr val="tx"/>
                    </a:ext>
                  </a:extLst>
                </a:hlinkClick>
              </a:rPr>
              <a:t>https://sam.lrv.lt/lt/veiklos-sritys/kompetenciju-centru-ir-regioninio-bendradarbiavimo-modeliu-pagristos-asmens-sveikatos-prieziuros-istaigu-tinklo-vystymas/sveikatos-prieziuros-paslaugu-kokybes-vertinimas</a:t>
            </a:r>
            <a:endParaRPr sz="1100">
              <a:solidFill>
                <a:schemeClr val="lt1"/>
              </a:solidFill>
              <a:latin typeface="Arial"/>
              <a:ea typeface="Arial"/>
              <a:cs typeface="Arial"/>
              <a:sym typeface="Arial"/>
            </a:endParaRPr>
          </a:p>
          <a:p>
            <a:pPr indent="0" lvl="0" marL="0" marR="0" rtl="0" algn="l">
              <a:lnSpc>
                <a:spcPct val="100000"/>
              </a:lnSpc>
              <a:spcBef>
                <a:spcPts val="0"/>
              </a:spcBef>
              <a:spcAft>
                <a:spcPts val="0"/>
              </a:spcAft>
              <a:buSzPts val="1100"/>
              <a:buNone/>
            </a:pPr>
            <a:r>
              <a:rPr lang="lt-LT" sz="1100" u="sng">
                <a:solidFill>
                  <a:schemeClr val="lt1"/>
                </a:solidFill>
                <a:latin typeface="Arial"/>
                <a:ea typeface="Arial"/>
                <a:cs typeface="Arial"/>
                <a:sym typeface="Arial"/>
                <a:hlinkClick r:id="rId3">
                  <a:extLst>
                    <a:ext uri="{A12FA001-AC4F-418D-AE19-62706E023703}">
                      <ahyp:hlinkClr val="tx"/>
                    </a:ext>
                  </a:extLst>
                </a:hlinkClick>
              </a:rPr>
              <a:t>https://sam.lrv.lt/uploads/sam/documents/files/Stacionarini%C5%B3%20%C4%AFstaig%C5%B3%202022%20m_%20veiklos%20rezultatai%20pagal%20efektyvumo%20ir%20kokyb%C4%97s%20rodiklius.pdf</a:t>
            </a:r>
            <a:br>
              <a:rPr lang="lt-LT" sz="1100">
                <a:solidFill>
                  <a:schemeClr val="lt1"/>
                </a:solidFill>
                <a:latin typeface="Arial"/>
                <a:ea typeface="Arial"/>
                <a:cs typeface="Arial"/>
                <a:sym typeface="Arial"/>
              </a:rPr>
            </a:br>
            <a:r>
              <a:rPr lang="lt-LT" sz="1100" u="sng">
                <a:solidFill>
                  <a:schemeClr val="lt1"/>
                </a:solidFill>
                <a:latin typeface="Arial"/>
                <a:ea typeface="Arial"/>
                <a:cs typeface="Arial"/>
                <a:sym typeface="Arial"/>
                <a:hlinkClick r:id="rId4">
                  <a:extLst>
                    <a:ext uri="{A12FA001-AC4F-418D-AE19-62706E023703}">
                      <ahyp:hlinkClr val="tx"/>
                    </a:ext>
                  </a:extLst>
                </a:hlinkClick>
              </a:rPr>
              <a:t>https://sam.lrv.lt/uploads/sam/documents/files/Stacionarini%C5%B3%20%C4%AFstaig%C5%B3%202021%20m_%20veiklos%20rezultatai%20pagal%20naujus%20efektyvumo%20ir%20kokyb%C4%97s%20rodiklius_siuntimui.pdf</a:t>
            </a:r>
            <a:endParaRPr sz="1100">
              <a:solidFill>
                <a:schemeClr val="lt1"/>
              </a:solidFill>
              <a:latin typeface="Arial"/>
              <a:ea typeface="Arial"/>
              <a:cs typeface="Arial"/>
              <a:sym typeface="Arial"/>
            </a:endParaRPr>
          </a:p>
          <a:p>
            <a:pPr indent="0" lvl="0" marL="0" rtl="0" algn="l">
              <a:lnSpc>
                <a:spcPct val="100000"/>
              </a:lnSpc>
              <a:spcBef>
                <a:spcPts val="0"/>
              </a:spcBef>
              <a:spcAft>
                <a:spcPts val="0"/>
              </a:spcAft>
              <a:buSzPts val="1100"/>
              <a:buNone/>
            </a:pPr>
            <a:r>
              <a:t/>
            </a:r>
            <a:endParaRPr/>
          </a:p>
        </p:txBody>
      </p:sp>
      <p:sp>
        <p:nvSpPr>
          <p:cNvPr id="123" name="Google Shape;123;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0" name="Google Shape;13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6"/>
          <p:cNvSpPr/>
          <p:nvPr>
            <p:ph idx="2" type="pic"/>
          </p:nvPr>
        </p:nvSpPr>
        <p:spPr>
          <a:xfrm>
            <a:off x="5183188" y="987425"/>
            <a:ext cx="6172200" cy="4873625"/>
          </a:xfrm>
          <a:prstGeom prst="rect">
            <a:avLst/>
          </a:prstGeom>
          <a:noFill/>
          <a:ln>
            <a:noFill/>
          </a:ln>
        </p:spPr>
      </p:sp>
      <p:sp>
        <p:nvSpPr>
          <p:cNvPr id="64" name="Google Shape;64;p1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descr="A computer screen shot of a computer&#10;&#10;Description automatically generated" id="84" name="Google Shape;84;p1"/>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85" name="Google Shape;85;p1"/>
          <p:cNvSpPr txBox="1"/>
          <p:nvPr>
            <p:ph type="ctrTitle"/>
          </p:nvPr>
        </p:nvSpPr>
        <p:spPr>
          <a:xfrm>
            <a:off x="3952240" y="3078480"/>
            <a:ext cx="7965440" cy="121142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7C2FEA"/>
              </a:buClr>
              <a:buSzPts val="4000"/>
              <a:buFont typeface="Arial"/>
              <a:buNone/>
            </a:pPr>
            <a:r>
              <a:rPr b="1" lang="lt-LT" sz="4000">
                <a:solidFill>
                  <a:srgbClr val="7C2FEA"/>
                </a:solidFill>
                <a:latin typeface="Arial"/>
                <a:ea typeface="Arial"/>
                <a:cs typeface="Arial"/>
                <a:sym typeface="Arial"/>
              </a:rPr>
              <a:t>iPW (Innovative Patient Wristband) bandomoji versija</a:t>
            </a:r>
            <a:endParaRPr sz="4000">
              <a:solidFill>
                <a:schemeClr val="lt1"/>
              </a:solidFill>
              <a:latin typeface="Arial"/>
              <a:ea typeface="Arial"/>
              <a:cs typeface="Arial"/>
              <a:sym typeface="Arial"/>
            </a:endParaRPr>
          </a:p>
        </p:txBody>
      </p:sp>
      <p:sp>
        <p:nvSpPr>
          <p:cNvPr id="86" name="Google Shape;86;p1"/>
          <p:cNvSpPr txBox="1"/>
          <p:nvPr>
            <p:ph idx="1" type="subTitle"/>
          </p:nvPr>
        </p:nvSpPr>
        <p:spPr>
          <a:xfrm>
            <a:off x="5425440" y="5169058"/>
            <a:ext cx="6685280" cy="766762"/>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2000"/>
              <a:buNone/>
            </a:pPr>
            <a:r>
              <a:rPr lang="lt-LT" sz="2000">
                <a:solidFill>
                  <a:schemeClr val="lt1"/>
                </a:solidFill>
                <a:latin typeface="Arial"/>
                <a:ea typeface="Arial"/>
                <a:cs typeface="Arial"/>
                <a:sym typeface="Arial"/>
              </a:rPr>
              <a:t>Respublikinė Klaipėdos ligoninė | IT skyriaus vadovas</a:t>
            </a:r>
            <a:endParaRPr/>
          </a:p>
          <a:p>
            <a:pPr indent="0" lvl="0" marL="0" rtl="0" algn="l">
              <a:lnSpc>
                <a:spcPct val="90000"/>
              </a:lnSpc>
              <a:spcBef>
                <a:spcPts val="1000"/>
              </a:spcBef>
              <a:spcAft>
                <a:spcPts val="0"/>
              </a:spcAft>
              <a:buClr>
                <a:schemeClr val="lt1"/>
              </a:buClr>
              <a:buSzPts val="2000"/>
              <a:buNone/>
            </a:pPr>
            <a:r>
              <a:rPr b="1" lang="lt-LT" sz="2000">
                <a:solidFill>
                  <a:schemeClr val="lt1"/>
                </a:solidFill>
                <a:latin typeface="Arial"/>
                <a:ea typeface="Arial"/>
                <a:cs typeface="Arial"/>
                <a:sym typeface="Arial"/>
              </a:rPr>
              <a:t>Tomas Rekašius</a:t>
            </a:r>
            <a:endParaRPr/>
          </a:p>
        </p:txBody>
      </p:sp>
      <p:pic>
        <p:nvPicPr>
          <p:cNvPr descr="Paveikslėlis, kuriame yra tekstas, Grafika, Šriftas, grafinis dizainas&#10;&#10;Automatiškai sugeneruotas aprašymas" id="87" name="Google Shape;87;p1"/>
          <p:cNvPicPr preferRelativeResize="0"/>
          <p:nvPr/>
        </p:nvPicPr>
        <p:blipFill rotWithShape="1">
          <a:blip r:embed="rId4">
            <a:alphaModFix/>
          </a:blip>
          <a:srcRect b="0" l="0" r="0" t="0"/>
          <a:stretch/>
        </p:blipFill>
        <p:spPr>
          <a:xfrm>
            <a:off x="3703012" y="4813575"/>
            <a:ext cx="1641148" cy="1667430"/>
          </a:xfrm>
          <a:prstGeom prst="rect">
            <a:avLst/>
          </a:prstGeom>
          <a:solidFill>
            <a:schemeClr val="lt1"/>
          </a:solid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A black background with a black square&#10;&#10;Description automatically generated" id="92" name="Google Shape;92;p2"/>
          <p:cNvPicPr preferRelativeResize="0"/>
          <p:nvPr>
            <p:ph idx="1" type="body"/>
          </p:nvPr>
        </p:nvPicPr>
        <p:blipFill rotWithShape="1">
          <a:blip r:embed="rId3">
            <a:alphaModFix/>
          </a:blip>
          <a:srcRect b="0" l="0" r="0" t="0"/>
          <a:stretch/>
        </p:blipFill>
        <p:spPr>
          <a:xfrm>
            <a:off x="0" y="0"/>
            <a:ext cx="12192000" cy="6858000"/>
          </a:xfrm>
          <a:prstGeom prst="rect">
            <a:avLst/>
          </a:prstGeom>
          <a:noFill/>
          <a:ln>
            <a:noFill/>
          </a:ln>
        </p:spPr>
      </p:pic>
      <p:sp>
        <p:nvSpPr>
          <p:cNvPr id="93" name="Google Shape;93;p2"/>
          <p:cNvSpPr txBox="1"/>
          <p:nvPr>
            <p:ph type="title"/>
          </p:nvPr>
        </p:nvSpPr>
        <p:spPr>
          <a:xfrm>
            <a:off x="838200" y="489664"/>
            <a:ext cx="10515600" cy="105695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7C2FEA"/>
              </a:buClr>
              <a:buSzPts val="4000"/>
              <a:buFont typeface="Arial"/>
              <a:buNone/>
            </a:pPr>
            <a:r>
              <a:rPr b="1" lang="lt-LT" sz="4000">
                <a:solidFill>
                  <a:srgbClr val="7C2FEA"/>
                </a:solidFill>
                <a:latin typeface="Arial"/>
                <a:ea typeface="Arial"/>
                <a:cs typeface="Arial"/>
                <a:sym typeface="Arial"/>
              </a:rPr>
              <a:t>ESAMA SITUACIJA</a:t>
            </a:r>
            <a:endParaRPr b="1" sz="4000">
              <a:solidFill>
                <a:srgbClr val="7C2FEA"/>
              </a:solidFill>
              <a:latin typeface="Arial"/>
              <a:ea typeface="Arial"/>
              <a:cs typeface="Arial"/>
              <a:sym typeface="Arial"/>
            </a:endParaRPr>
          </a:p>
        </p:txBody>
      </p:sp>
      <p:sp>
        <p:nvSpPr>
          <p:cNvPr id="94" name="Google Shape;94;p2"/>
          <p:cNvSpPr/>
          <p:nvPr/>
        </p:nvSpPr>
        <p:spPr>
          <a:xfrm>
            <a:off x="909320" y="1987550"/>
            <a:ext cx="4394200" cy="2044620"/>
          </a:xfrm>
          <a:prstGeom prst="rect">
            <a:avLst/>
          </a:prstGeom>
          <a:solidFill>
            <a:schemeClr val="dk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285750" lvl="0" marL="285750" marR="0" rtl="0" algn="l">
              <a:lnSpc>
                <a:spcPct val="100000"/>
              </a:lnSpc>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Per parą į PSP skyrių vidutiniškai kreipiasi 100 – 200 įvairių būklių pacientai, tame tarpe ir kritinės būklės.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Kritinės būklės pacientai į medicinos darbuotojų klausimus atsakyti negali.</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Kritinės būklės pacientams sugaištas laikas dažnai yra lemtingas.</a:t>
            </a:r>
            <a:endParaRPr b="0" i="0" sz="1400" u="none" cap="none" strike="noStrike">
              <a:solidFill>
                <a:srgbClr val="000000"/>
              </a:solidFill>
              <a:latin typeface="Arial"/>
              <a:ea typeface="Arial"/>
              <a:cs typeface="Arial"/>
              <a:sym typeface="Arial"/>
            </a:endParaRPr>
          </a:p>
        </p:txBody>
      </p:sp>
      <p:sp>
        <p:nvSpPr>
          <p:cNvPr id="95" name="Google Shape;95;p2"/>
          <p:cNvSpPr txBox="1"/>
          <p:nvPr/>
        </p:nvSpPr>
        <p:spPr>
          <a:xfrm>
            <a:off x="787400" y="1644649"/>
            <a:ext cx="3611880" cy="285115"/>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lt1"/>
              </a:buClr>
              <a:buSzPct val="100000"/>
              <a:buFont typeface="Arial"/>
              <a:buNone/>
            </a:pPr>
            <a:r>
              <a:rPr b="1" i="0" lang="lt-LT" sz="2000" u="none" cap="none" strike="noStrike">
                <a:solidFill>
                  <a:schemeClr val="lt1"/>
                </a:solidFill>
                <a:latin typeface="Arial"/>
                <a:ea typeface="Arial"/>
                <a:cs typeface="Arial"/>
                <a:sym typeface="Arial"/>
              </a:rPr>
              <a:t>KONTEKSTAS</a:t>
            </a:r>
            <a:endParaRPr b="0" i="0" sz="1400" u="none" cap="none" strike="noStrike">
              <a:solidFill>
                <a:srgbClr val="000000"/>
              </a:solidFill>
              <a:latin typeface="Arial"/>
              <a:ea typeface="Arial"/>
              <a:cs typeface="Arial"/>
              <a:sym typeface="Arial"/>
            </a:endParaRPr>
          </a:p>
        </p:txBody>
      </p:sp>
      <p:sp>
        <p:nvSpPr>
          <p:cNvPr id="96" name="Google Shape;96;p2"/>
          <p:cNvSpPr/>
          <p:nvPr/>
        </p:nvSpPr>
        <p:spPr>
          <a:xfrm>
            <a:off x="5951220" y="1974930"/>
            <a:ext cx="4485640" cy="2044620"/>
          </a:xfrm>
          <a:prstGeom prst="rect">
            <a:avLst/>
          </a:prstGeom>
          <a:solidFill>
            <a:schemeClr val="dk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285750" lvl="0" marL="285750" marR="0" rtl="0" algn="l">
              <a:lnSpc>
                <a:spcPct val="100000"/>
              </a:lnSpc>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Kritinės būklės pacientai, patekę į priėmimo – skubios pagalbos skyrių.</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Problema nuolatinė, didėja kartu su augančiu pacientų srautu.</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Visos ligoninės, teikiančios sveikatos priežiūros paslaugas.</a:t>
            </a:r>
            <a:endParaRPr b="0" i="0" sz="1400" u="none" cap="none" strike="noStrike">
              <a:solidFill>
                <a:srgbClr val="000000"/>
              </a:solidFill>
              <a:latin typeface="Arial"/>
              <a:ea typeface="Arial"/>
              <a:cs typeface="Arial"/>
              <a:sym typeface="Arial"/>
            </a:endParaRPr>
          </a:p>
        </p:txBody>
      </p:sp>
      <p:sp>
        <p:nvSpPr>
          <p:cNvPr id="97" name="Google Shape;97;p2"/>
          <p:cNvSpPr txBox="1"/>
          <p:nvPr/>
        </p:nvSpPr>
        <p:spPr>
          <a:xfrm>
            <a:off x="5951220" y="1581706"/>
            <a:ext cx="3611880" cy="285115"/>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lt1"/>
              </a:buClr>
              <a:buSzPct val="100000"/>
              <a:buFont typeface="Arial"/>
              <a:buNone/>
            </a:pPr>
            <a:r>
              <a:rPr b="1" i="0" lang="lt-LT" sz="2000" u="none" cap="none" strike="noStrike">
                <a:solidFill>
                  <a:schemeClr val="lt1"/>
                </a:solidFill>
                <a:latin typeface="Arial"/>
                <a:ea typeface="Arial"/>
                <a:cs typeface="Arial"/>
                <a:sym typeface="Arial"/>
              </a:rPr>
              <a:t>PROBLEMOS MASTAS</a:t>
            </a:r>
            <a:endParaRPr b="0" i="0" sz="1400" u="none" cap="none" strike="noStrike">
              <a:solidFill>
                <a:srgbClr val="000000"/>
              </a:solidFill>
              <a:latin typeface="Arial"/>
              <a:ea typeface="Arial"/>
              <a:cs typeface="Arial"/>
              <a:sym typeface="Arial"/>
            </a:endParaRPr>
          </a:p>
        </p:txBody>
      </p:sp>
      <p:sp>
        <p:nvSpPr>
          <p:cNvPr id="98" name="Google Shape;98;p2"/>
          <p:cNvSpPr/>
          <p:nvPr/>
        </p:nvSpPr>
        <p:spPr>
          <a:xfrm>
            <a:off x="909320" y="4595733"/>
            <a:ext cx="9527540" cy="1828800"/>
          </a:xfrm>
          <a:prstGeom prst="rect">
            <a:avLst/>
          </a:prstGeom>
          <a:solidFill>
            <a:schemeClr val="dk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285750" lvl="0" marL="285750" marR="0" rtl="0" algn="l">
              <a:lnSpc>
                <a:spcPct val="100000"/>
              </a:lnSpc>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Kritinės būklės pacientai nėra patikimai identifikuojami gydymo eigoje, juos pervežant į procedūrinius, instrumentinių tyrimų kabinetus, operacines.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Žmogiškų klaidų rizika, klaidingai identifikuotam pacientui atlikti ne tie laboratoriniai, instrumentiniai tyrimai, procedūra ar operacija.</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Nėra patikimo ir momentinio paciento medicininių duomenų gavimo. </a:t>
            </a:r>
            <a:endParaRPr b="0" i="0" sz="1400" u="none" cap="none" strike="noStrike">
              <a:solidFill>
                <a:srgbClr val="000000"/>
              </a:solidFill>
              <a:latin typeface="Arial"/>
              <a:ea typeface="Arial"/>
              <a:cs typeface="Arial"/>
              <a:sym typeface="Arial"/>
            </a:endParaRPr>
          </a:p>
        </p:txBody>
      </p:sp>
      <p:sp>
        <p:nvSpPr>
          <p:cNvPr id="99" name="Google Shape;99;p2"/>
          <p:cNvSpPr txBox="1"/>
          <p:nvPr/>
        </p:nvSpPr>
        <p:spPr>
          <a:xfrm>
            <a:off x="787400" y="4310618"/>
            <a:ext cx="3611880" cy="285115"/>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lt1"/>
              </a:buClr>
              <a:buSzPct val="100000"/>
              <a:buFont typeface="Arial"/>
              <a:buNone/>
            </a:pPr>
            <a:r>
              <a:rPr b="1" i="0" lang="lt-LT" sz="2000" u="none" cap="none" strike="noStrike">
                <a:solidFill>
                  <a:schemeClr val="lt1"/>
                </a:solidFill>
                <a:latin typeface="Arial"/>
                <a:ea typeface="Arial"/>
                <a:cs typeface="Arial"/>
                <a:sym typeface="Arial"/>
              </a:rPr>
              <a:t>PROBLEMA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A black background with a black square&#10;&#10;Description automatically generated" id="104" name="Google Shape;104;p3"/>
          <p:cNvPicPr preferRelativeResize="0"/>
          <p:nvPr>
            <p:ph idx="1" type="body"/>
          </p:nvPr>
        </p:nvPicPr>
        <p:blipFill rotWithShape="1">
          <a:blip r:embed="rId3">
            <a:alphaModFix/>
          </a:blip>
          <a:srcRect b="0" l="0" r="0" t="0"/>
          <a:stretch/>
        </p:blipFill>
        <p:spPr>
          <a:xfrm>
            <a:off x="0" y="0"/>
            <a:ext cx="12192000" cy="6858000"/>
          </a:xfrm>
          <a:prstGeom prst="rect">
            <a:avLst/>
          </a:prstGeom>
          <a:noFill/>
          <a:ln>
            <a:noFill/>
          </a:ln>
        </p:spPr>
      </p:pic>
      <p:sp>
        <p:nvSpPr>
          <p:cNvPr id="105" name="Google Shape;105;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7C2FEA"/>
              </a:buClr>
              <a:buSzPts val="4000"/>
              <a:buFont typeface="Arial"/>
              <a:buNone/>
            </a:pPr>
            <a:r>
              <a:rPr b="1" lang="lt-LT" sz="4000">
                <a:solidFill>
                  <a:srgbClr val="7C2FEA"/>
                </a:solidFill>
                <a:latin typeface="Arial"/>
                <a:ea typeface="Arial"/>
                <a:cs typeface="Arial"/>
                <a:sym typeface="Arial"/>
              </a:rPr>
              <a:t>GOVTECH IŠŠŪKIS</a:t>
            </a:r>
            <a:endParaRPr/>
          </a:p>
        </p:txBody>
      </p:sp>
      <p:sp>
        <p:nvSpPr>
          <p:cNvPr id="106" name="Google Shape;106;p3"/>
          <p:cNvSpPr txBox="1"/>
          <p:nvPr/>
        </p:nvSpPr>
        <p:spPr>
          <a:xfrm>
            <a:off x="1010920" y="2766218"/>
            <a:ext cx="9362440" cy="2684323"/>
          </a:xfrm>
          <a:prstGeom prst="rect">
            <a:avLst/>
          </a:prstGeom>
          <a:noFill/>
          <a:ln>
            <a:noFill/>
          </a:ln>
        </p:spPr>
        <p:txBody>
          <a:bodyPr anchorCtr="0" anchor="ctr" bIns="45700" lIns="91425" spcFirstLastPara="1" rIns="91425" wrap="square" tIns="45700">
            <a:normAutofit fontScale="92500" lnSpcReduction="20000"/>
          </a:bodyPr>
          <a:lstStyle/>
          <a:p>
            <a:pPr indent="0" lvl="0" marL="0" marR="0" rtl="0" algn="l">
              <a:lnSpc>
                <a:spcPct val="90000"/>
              </a:lnSpc>
              <a:spcBef>
                <a:spcPts val="0"/>
              </a:spcBef>
              <a:spcAft>
                <a:spcPts val="0"/>
              </a:spcAft>
              <a:buClr>
                <a:schemeClr val="lt1"/>
              </a:buClr>
              <a:buSzPct val="100000"/>
              <a:buFont typeface="Arial"/>
              <a:buNone/>
            </a:pPr>
            <a:r>
              <a:rPr b="1" i="0" lang="lt-LT" sz="4000" u="none" cap="none" strike="noStrike">
                <a:solidFill>
                  <a:schemeClr val="lt1"/>
                </a:solidFill>
                <a:latin typeface="Arial"/>
                <a:ea typeface="Arial"/>
                <a:cs typeface="Arial"/>
                <a:sym typeface="Arial"/>
              </a:rPr>
              <a:t>Kaip mes galime patikimai ir momentiškai identifikuoti kritinės būklės pacientą ir užtikrinti patikimą bei saugų sveikatos priežiūros paslaugų teikimą sumažinant klaidų ir nepageidaujamų įvykių tikimybę?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pic>
        <p:nvPicPr>
          <p:cNvPr descr="A black background with a black square&#10;&#10;Description automatically generated" id="111" name="Google Shape;111;p4"/>
          <p:cNvPicPr preferRelativeResize="0"/>
          <p:nvPr>
            <p:ph idx="1" type="body"/>
          </p:nvPr>
        </p:nvPicPr>
        <p:blipFill rotWithShape="1">
          <a:blip r:embed="rId3">
            <a:alphaModFix/>
          </a:blip>
          <a:srcRect b="0" l="0" r="0" t="0"/>
          <a:stretch/>
        </p:blipFill>
        <p:spPr>
          <a:xfrm>
            <a:off x="0" y="0"/>
            <a:ext cx="12192000" cy="6858000"/>
          </a:xfrm>
          <a:prstGeom prst="rect">
            <a:avLst/>
          </a:prstGeom>
          <a:noFill/>
          <a:ln>
            <a:noFill/>
          </a:ln>
        </p:spPr>
      </p:pic>
      <p:sp>
        <p:nvSpPr>
          <p:cNvPr id="112" name="Google Shape;112;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7C2FEA"/>
              </a:buClr>
              <a:buSzPts val="4000"/>
              <a:buFont typeface="Arial"/>
              <a:buNone/>
            </a:pPr>
            <a:r>
              <a:rPr b="1" lang="lt-LT" sz="4000">
                <a:solidFill>
                  <a:srgbClr val="7C2FEA"/>
                </a:solidFill>
                <a:latin typeface="Arial"/>
                <a:ea typeface="Arial"/>
                <a:cs typeface="Arial"/>
                <a:sym typeface="Arial"/>
              </a:rPr>
              <a:t>SPRENDIMO PARAMETRAI</a:t>
            </a:r>
            <a:endParaRPr/>
          </a:p>
        </p:txBody>
      </p:sp>
      <p:sp>
        <p:nvSpPr>
          <p:cNvPr id="113" name="Google Shape;113;p4"/>
          <p:cNvSpPr txBox="1"/>
          <p:nvPr/>
        </p:nvSpPr>
        <p:spPr>
          <a:xfrm>
            <a:off x="685800" y="3707131"/>
            <a:ext cx="3611880" cy="285115"/>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lt1"/>
              </a:buClr>
              <a:buSzPct val="100000"/>
              <a:buFont typeface="Arial"/>
              <a:buNone/>
            </a:pPr>
            <a:r>
              <a:rPr b="1" i="0" lang="lt-LT" sz="2000" u="none" cap="none" strike="noStrike">
                <a:solidFill>
                  <a:schemeClr val="lt1"/>
                </a:solidFill>
                <a:latin typeface="Arial"/>
                <a:ea typeface="Arial"/>
                <a:cs typeface="Arial"/>
                <a:sym typeface="Arial"/>
              </a:rPr>
              <a:t>SPRENDIMO FUNKCIJOS</a:t>
            </a:r>
            <a:endParaRPr b="0" i="0" sz="1400" u="none" cap="none" strike="noStrike">
              <a:solidFill>
                <a:srgbClr val="000000"/>
              </a:solidFill>
              <a:latin typeface="Arial"/>
              <a:ea typeface="Arial"/>
              <a:cs typeface="Arial"/>
              <a:sym typeface="Arial"/>
            </a:endParaRPr>
          </a:p>
        </p:txBody>
      </p:sp>
      <p:sp>
        <p:nvSpPr>
          <p:cNvPr id="114" name="Google Shape;114;p4"/>
          <p:cNvSpPr/>
          <p:nvPr/>
        </p:nvSpPr>
        <p:spPr>
          <a:xfrm>
            <a:off x="787400" y="4050665"/>
            <a:ext cx="4394200" cy="2442210"/>
          </a:xfrm>
          <a:prstGeom prst="rect">
            <a:avLst/>
          </a:prstGeom>
          <a:solidFill>
            <a:schemeClr val="dk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285750" lvl="0" marL="285750" marR="0" rtl="0" algn="l">
              <a:lnSpc>
                <a:spcPct val="100000"/>
              </a:lnSpc>
              <a:spcBef>
                <a:spcPts val="0"/>
              </a:spcBef>
              <a:spcAft>
                <a:spcPts val="0"/>
              </a:spcAft>
              <a:buClr>
                <a:schemeClr val="lt1"/>
              </a:buClr>
              <a:buSzPts val="1800"/>
              <a:buFont typeface="Arial"/>
              <a:buChar char="•"/>
            </a:pPr>
            <a:r>
              <a:rPr b="0" i="0" lang="lt-LT" sz="1600" u="none" cap="none" strike="noStrike">
                <a:solidFill>
                  <a:schemeClr val="lt1"/>
                </a:solidFill>
                <a:latin typeface="Arial"/>
                <a:ea typeface="Arial"/>
                <a:cs typeface="Arial"/>
                <a:sym typeface="Arial"/>
              </a:rPr>
              <a:t>ID žymės susiejimas su pacientu IS.</a:t>
            </a:r>
            <a:endParaRPr b="0" i="0" sz="12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Arial"/>
              <a:buChar char="•"/>
            </a:pPr>
            <a:r>
              <a:rPr b="0" i="0" lang="lt-LT" sz="1600" u="none" cap="none" strike="noStrike">
                <a:solidFill>
                  <a:schemeClr val="lt1"/>
                </a:solidFill>
                <a:latin typeface="Arial"/>
                <a:ea typeface="Arial"/>
                <a:cs typeface="Arial"/>
                <a:sym typeface="Arial"/>
              </a:rPr>
              <a:t>ID žymės pagaminimas.</a:t>
            </a:r>
            <a:endParaRPr b="0" i="0" sz="12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Arial"/>
              <a:buChar char="•"/>
            </a:pPr>
            <a:r>
              <a:rPr b="0" i="0" lang="lt-LT" sz="1600" u="none" cap="none" strike="noStrike">
                <a:solidFill>
                  <a:schemeClr val="lt1"/>
                </a:solidFill>
                <a:latin typeface="Arial"/>
                <a:ea typeface="Arial"/>
                <a:cs typeface="Arial"/>
                <a:sym typeface="Arial"/>
              </a:rPr>
              <a:t>Nuskanavus identifikacinę paciento žymę, paciento suradimas IS ir jo demografinių duomenų bei būtinų medicininių duomenų atvaizdavimas išmaniuosiuose įrenginiuose.</a:t>
            </a:r>
            <a:endParaRPr b="0" i="0" sz="1200" u="none" cap="none" strike="noStrike">
              <a:solidFill>
                <a:srgbClr val="000000"/>
              </a:solidFill>
              <a:latin typeface="Arial"/>
              <a:ea typeface="Arial"/>
              <a:cs typeface="Arial"/>
              <a:sym typeface="Arial"/>
            </a:endParaRPr>
          </a:p>
        </p:txBody>
      </p:sp>
      <p:sp>
        <p:nvSpPr>
          <p:cNvPr id="115" name="Google Shape;115;p4"/>
          <p:cNvSpPr txBox="1"/>
          <p:nvPr/>
        </p:nvSpPr>
        <p:spPr>
          <a:xfrm>
            <a:off x="685800" y="1770698"/>
            <a:ext cx="3611880" cy="285115"/>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lt1"/>
              </a:buClr>
              <a:buSzPct val="100000"/>
              <a:buFont typeface="Arial"/>
              <a:buNone/>
            </a:pPr>
            <a:r>
              <a:rPr b="1" i="0" lang="lt-LT" sz="2000" u="none" cap="none" strike="noStrike">
                <a:solidFill>
                  <a:schemeClr val="lt1"/>
                </a:solidFill>
                <a:latin typeface="Arial"/>
                <a:ea typeface="Arial"/>
                <a:cs typeface="Arial"/>
                <a:sym typeface="Arial"/>
              </a:rPr>
              <a:t>SPENDIMO NAUDOTOJAI</a:t>
            </a:r>
            <a:endParaRPr b="0" i="0" sz="1400" u="none" cap="none" strike="noStrike">
              <a:solidFill>
                <a:srgbClr val="000000"/>
              </a:solidFill>
              <a:latin typeface="Arial"/>
              <a:ea typeface="Arial"/>
              <a:cs typeface="Arial"/>
              <a:sym typeface="Arial"/>
            </a:endParaRPr>
          </a:p>
        </p:txBody>
      </p:sp>
      <p:sp>
        <p:nvSpPr>
          <p:cNvPr id="116" name="Google Shape;116;p4"/>
          <p:cNvSpPr/>
          <p:nvPr/>
        </p:nvSpPr>
        <p:spPr>
          <a:xfrm>
            <a:off x="787400" y="2135823"/>
            <a:ext cx="4394200" cy="1325563"/>
          </a:xfrm>
          <a:prstGeom prst="rect">
            <a:avLst/>
          </a:prstGeom>
          <a:solidFill>
            <a:schemeClr val="dk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285750" lvl="0" marL="285750" marR="0" rtl="0" algn="l">
              <a:lnSpc>
                <a:spcPct val="100000"/>
              </a:lnSpc>
              <a:spcBef>
                <a:spcPts val="0"/>
              </a:spcBef>
              <a:spcAft>
                <a:spcPts val="0"/>
              </a:spcAft>
              <a:buClr>
                <a:schemeClr val="lt1"/>
              </a:buClr>
              <a:buSzPts val="1800"/>
              <a:buFont typeface="Arial"/>
              <a:buChar char="•"/>
            </a:pPr>
            <a:r>
              <a:rPr b="0" i="0" lang="lt-LT" sz="1600" u="none" cap="none" strike="noStrike">
                <a:solidFill>
                  <a:schemeClr val="lt1"/>
                </a:solidFill>
                <a:latin typeface="Arial"/>
                <a:ea typeface="Arial"/>
                <a:cs typeface="Arial"/>
                <a:sym typeface="Arial"/>
              </a:rPr>
              <a:t>Ligoninės darbuotojai (gydytojai, slaugytojos, technologai, pagalbinis medicininis personalas). Netiesiogiai – ligoninės pacientai.</a:t>
            </a:r>
            <a:endParaRPr b="0" i="0" sz="12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Arial"/>
              <a:buChar char="•"/>
            </a:pPr>
            <a:r>
              <a:rPr b="0" i="0" lang="lt-LT" sz="1600" u="none" cap="none" strike="noStrike">
                <a:solidFill>
                  <a:schemeClr val="lt1"/>
                </a:solidFill>
                <a:latin typeface="Arial"/>
                <a:ea typeface="Arial"/>
                <a:cs typeface="Arial"/>
                <a:sym typeface="Arial"/>
              </a:rPr>
              <a:t>Pamainoje 90 skirtingo med. personalo</a:t>
            </a:r>
            <a:endParaRPr b="0" i="0" sz="1200" u="none" cap="none" strike="noStrike">
              <a:solidFill>
                <a:srgbClr val="000000"/>
              </a:solidFill>
              <a:latin typeface="Arial"/>
              <a:ea typeface="Arial"/>
              <a:cs typeface="Arial"/>
              <a:sym typeface="Arial"/>
            </a:endParaRPr>
          </a:p>
        </p:txBody>
      </p:sp>
      <p:sp>
        <p:nvSpPr>
          <p:cNvPr id="117" name="Google Shape;117;p4"/>
          <p:cNvSpPr txBox="1"/>
          <p:nvPr/>
        </p:nvSpPr>
        <p:spPr>
          <a:xfrm>
            <a:off x="5725160" y="1763871"/>
            <a:ext cx="3611880" cy="285115"/>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lt1"/>
              </a:buClr>
              <a:buSzPct val="100000"/>
              <a:buFont typeface="Arial"/>
              <a:buNone/>
            </a:pPr>
            <a:r>
              <a:rPr b="1" i="0" lang="lt-LT" sz="2000" u="none" cap="none" strike="noStrike">
                <a:solidFill>
                  <a:schemeClr val="lt1"/>
                </a:solidFill>
                <a:latin typeface="Arial"/>
                <a:ea typeface="Arial"/>
                <a:cs typeface="Arial"/>
                <a:sym typeface="Arial"/>
              </a:rPr>
              <a:t>SPRENDIMO VEIKSMINGUMAS</a:t>
            </a:r>
            <a:endParaRPr b="0" i="0" sz="1400" u="none" cap="none" strike="noStrike">
              <a:solidFill>
                <a:srgbClr val="000000"/>
              </a:solidFill>
              <a:latin typeface="Arial"/>
              <a:ea typeface="Arial"/>
              <a:cs typeface="Arial"/>
              <a:sym typeface="Arial"/>
            </a:endParaRPr>
          </a:p>
        </p:txBody>
      </p:sp>
      <p:sp>
        <p:nvSpPr>
          <p:cNvPr id="118" name="Google Shape;118;p4"/>
          <p:cNvSpPr/>
          <p:nvPr/>
        </p:nvSpPr>
        <p:spPr>
          <a:xfrm>
            <a:off x="5826760" y="2135822"/>
            <a:ext cx="4759960" cy="2282036"/>
          </a:xfrm>
          <a:prstGeom prst="rect">
            <a:avLst/>
          </a:prstGeom>
          <a:solidFill>
            <a:schemeClr val="dk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285750" lvl="0" marL="285750" marR="0" rtl="0" algn="l">
              <a:lnSpc>
                <a:spcPct val="100000"/>
              </a:lnSpc>
              <a:spcBef>
                <a:spcPts val="0"/>
              </a:spcBef>
              <a:spcAft>
                <a:spcPts val="0"/>
              </a:spcAft>
              <a:buClr>
                <a:schemeClr val="lt1"/>
              </a:buClr>
              <a:buSzPts val="1800"/>
              <a:buFont typeface="Arial"/>
              <a:buChar char="•"/>
            </a:pPr>
            <a:r>
              <a:rPr b="0" i="0" lang="lt-LT" sz="1600" u="none" cap="none" strike="noStrike">
                <a:solidFill>
                  <a:schemeClr val="lt1"/>
                </a:solidFill>
                <a:latin typeface="Arial"/>
                <a:ea typeface="Arial"/>
                <a:cs typeface="Arial"/>
                <a:sym typeface="Arial"/>
              </a:rPr>
              <a:t>Sprendimas lengvai naudojamas, pacientų identifikavimas su ID žyme taikomas visuose gydymo etapuose.</a:t>
            </a:r>
            <a:endParaRPr b="0" i="0" sz="12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Arial"/>
              <a:buChar char="•"/>
            </a:pPr>
            <a:r>
              <a:rPr b="0" i="0" lang="lt-LT" sz="1600" u="none" cap="none" strike="noStrike">
                <a:solidFill>
                  <a:schemeClr val="lt1"/>
                </a:solidFill>
                <a:latin typeface="Arial"/>
                <a:ea typeface="Arial"/>
                <a:cs typeface="Arial"/>
                <a:sym typeface="Arial"/>
              </a:rPr>
              <a:t>Sutaupomas laikas pacientų identifikavimui ir med. duomenų paieškai.</a:t>
            </a:r>
            <a:endParaRPr b="0" i="0" sz="12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Arial"/>
              <a:buChar char="•"/>
            </a:pPr>
            <a:r>
              <a:rPr b="0" i="0" lang="lt-LT" sz="1600" u="none" cap="none" strike="noStrike">
                <a:solidFill>
                  <a:schemeClr val="lt1"/>
                </a:solidFill>
                <a:latin typeface="Arial"/>
                <a:ea typeface="Arial"/>
                <a:cs typeface="Arial"/>
                <a:sym typeface="Arial"/>
              </a:rPr>
              <a:t>Ženkliai sumažinama ar panaikinama rizika  identifikuotam pacientui suteikti ne tas sveikatos priežiūros paslaugas.</a:t>
            </a:r>
            <a:endParaRPr b="0" i="0" sz="1200" u="none" cap="none" strike="noStrike">
              <a:solidFill>
                <a:srgbClr val="000000"/>
              </a:solidFill>
              <a:latin typeface="Arial"/>
              <a:ea typeface="Arial"/>
              <a:cs typeface="Arial"/>
              <a:sym typeface="Arial"/>
            </a:endParaRPr>
          </a:p>
        </p:txBody>
      </p:sp>
      <p:sp>
        <p:nvSpPr>
          <p:cNvPr id="119" name="Google Shape;119;p4"/>
          <p:cNvSpPr txBox="1"/>
          <p:nvPr/>
        </p:nvSpPr>
        <p:spPr>
          <a:xfrm>
            <a:off x="5613400" y="4776156"/>
            <a:ext cx="3611880" cy="285115"/>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lt1"/>
              </a:buClr>
              <a:buSzPct val="100000"/>
              <a:buFont typeface="Arial"/>
              <a:buNone/>
            </a:pPr>
            <a:r>
              <a:rPr b="1" i="0" lang="lt-LT" sz="2000" u="none" cap="none" strike="noStrike">
                <a:solidFill>
                  <a:schemeClr val="lt1"/>
                </a:solidFill>
                <a:latin typeface="Arial"/>
                <a:ea typeface="Arial"/>
                <a:cs typeface="Arial"/>
                <a:sym typeface="Arial"/>
              </a:rPr>
              <a:t>TAIP PAT SVARBU, KAD...</a:t>
            </a:r>
            <a:endParaRPr b="0" i="0" sz="1400" u="none" cap="none" strike="noStrike">
              <a:solidFill>
                <a:srgbClr val="000000"/>
              </a:solidFill>
              <a:latin typeface="Arial"/>
              <a:ea typeface="Arial"/>
              <a:cs typeface="Arial"/>
              <a:sym typeface="Arial"/>
            </a:endParaRPr>
          </a:p>
        </p:txBody>
      </p:sp>
      <p:sp>
        <p:nvSpPr>
          <p:cNvPr id="120" name="Google Shape;120;p4"/>
          <p:cNvSpPr/>
          <p:nvPr/>
        </p:nvSpPr>
        <p:spPr>
          <a:xfrm>
            <a:off x="5725160" y="5134454"/>
            <a:ext cx="4861560" cy="1325564"/>
          </a:xfrm>
          <a:prstGeom prst="rect">
            <a:avLst/>
          </a:prstGeom>
          <a:solidFill>
            <a:schemeClr val="dk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285750" lvl="0" marL="285750" marR="0" rtl="0" algn="l">
              <a:lnSpc>
                <a:spcPct val="100000"/>
              </a:lnSpc>
              <a:spcBef>
                <a:spcPts val="0"/>
              </a:spcBef>
              <a:spcAft>
                <a:spcPts val="0"/>
              </a:spcAft>
              <a:buClr>
                <a:schemeClr val="lt1"/>
              </a:buClr>
              <a:buSzPts val="1800"/>
              <a:buFont typeface="Arial"/>
              <a:buChar char="•"/>
            </a:pPr>
            <a:r>
              <a:rPr b="0" i="0" lang="lt-LT" sz="1600" u="none" cap="none" strike="noStrike">
                <a:solidFill>
                  <a:schemeClr val="lt1"/>
                </a:solidFill>
                <a:latin typeface="Arial"/>
                <a:ea typeface="Arial"/>
                <a:cs typeface="Arial"/>
                <a:sym typeface="Arial"/>
              </a:rPr>
              <a:t>Autentifikavimas, prieiga prie informacijos -  darbuotojo tapatybės nustatymas dviejų faktorių ar multifaktorių metodais.</a:t>
            </a:r>
            <a:endParaRPr b="0" i="0" sz="12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pic>
        <p:nvPicPr>
          <p:cNvPr descr="A black background with a black square&#10;&#10;Description automatically generated" id="125" name="Google Shape;125;p5"/>
          <p:cNvPicPr preferRelativeResize="0"/>
          <p:nvPr>
            <p:ph idx="1" type="body"/>
          </p:nvPr>
        </p:nvPicPr>
        <p:blipFill rotWithShape="1">
          <a:blip r:embed="rId3">
            <a:alphaModFix/>
          </a:blip>
          <a:srcRect b="0" l="0" r="0" t="0"/>
          <a:stretch/>
        </p:blipFill>
        <p:spPr>
          <a:xfrm>
            <a:off x="0" y="0"/>
            <a:ext cx="12192000" cy="6858000"/>
          </a:xfrm>
          <a:prstGeom prst="rect">
            <a:avLst/>
          </a:prstGeom>
          <a:noFill/>
          <a:ln>
            <a:noFill/>
          </a:ln>
        </p:spPr>
      </p:pic>
      <p:sp>
        <p:nvSpPr>
          <p:cNvPr id="126" name="Google Shape;126;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7C2FEA"/>
              </a:buClr>
              <a:buSzPts val="4000"/>
              <a:buFont typeface="Arial"/>
              <a:buNone/>
            </a:pPr>
            <a:r>
              <a:rPr b="1" lang="lt-LT" sz="4000">
                <a:solidFill>
                  <a:srgbClr val="7C2FEA"/>
                </a:solidFill>
                <a:latin typeface="Arial"/>
                <a:ea typeface="Arial"/>
                <a:cs typeface="Arial"/>
                <a:sym typeface="Arial"/>
              </a:rPr>
              <a:t>GALIMYBĖS</a:t>
            </a:r>
            <a:endParaRPr/>
          </a:p>
        </p:txBody>
      </p:sp>
      <p:sp>
        <p:nvSpPr>
          <p:cNvPr id="127" name="Google Shape;127;p5"/>
          <p:cNvSpPr/>
          <p:nvPr/>
        </p:nvSpPr>
        <p:spPr>
          <a:xfrm>
            <a:off x="286871" y="1389529"/>
            <a:ext cx="11752729" cy="5244353"/>
          </a:xfrm>
          <a:prstGeom prst="rect">
            <a:avLst/>
          </a:prstGeom>
          <a:solidFill>
            <a:schemeClr val="dk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285750" lvl="0" marL="285750" marR="0" rtl="0" algn="l">
              <a:lnSpc>
                <a:spcPct val="100000"/>
              </a:lnSpc>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Sprendimas gali būti panaudotas kitose Asmens sveikatos priežiūros įstaigose, teikiančiose ambulatorines ir stacionarines asmens sveikatos priežiūros paslaugas, susiduriančiomis su nenutrūkstamu kritinės būklės pacientų identifikavimu medicininės pagalbos proceso teikime, paciento medicininės informacijos momentiniame gavime.</a:t>
            </a:r>
            <a:endParaRPr/>
          </a:p>
          <a:p>
            <a:pPr indent="-171450" lvl="0" marL="285750" marR="0" rtl="0" algn="l">
              <a:lnSpc>
                <a:spcPct val="100000"/>
              </a:lnSpc>
              <a:spcBef>
                <a:spcPts val="0"/>
              </a:spcBef>
              <a:spcAft>
                <a:spcPts val="0"/>
              </a:spcAft>
              <a:buClr>
                <a:schemeClr val="lt1"/>
              </a:buClr>
              <a:buSzPts val="1800"/>
              <a:buFont typeface="Arial"/>
              <a:buNone/>
            </a:pPr>
            <a:r>
              <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Potenciali sprendimo plėtra – ateityje diegti iPW papildinius – pvz.:</a:t>
            </a:r>
            <a:endParaRPr b="0" i="0" sz="1400" u="none" cap="none" strike="noStrike">
              <a:solidFill>
                <a:srgbClr val="000000"/>
              </a:solidFill>
              <a:latin typeface="Arial"/>
              <a:ea typeface="Arial"/>
              <a:cs typeface="Arial"/>
              <a:sym typeface="Arial"/>
            </a:endParaRPr>
          </a:p>
          <a:p>
            <a:pPr indent="-285750" lvl="4" marL="285750" marR="0" rtl="0" algn="l">
              <a:lnSpc>
                <a:spcPct val="100000"/>
              </a:lnSpc>
              <a:spcBef>
                <a:spcPts val="0"/>
              </a:spcBef>
              <a:spcAft>
                <a:spcPts val="0"/>
              </a:spcAft>
              <a:buClr>
                <a:srgbClr val="000000"/>
              </a:buClr>
              <a:buSzPts val="1800"/>
              <a:buFont typeface="Courier New"/>
              <a:buChar char="o"/>
            </a:pPr>
            <a:r>
              <a:rPr b="0" i="0" lang="lt-LT" sz="1800" u="none" cap="none" strike="noStrike">
                <a:solidFill>
                  <a:schemeClr val="lt1"/>
                </a:solidFill>
                <a:latin typeface="Arial"/>
                <a:ea typeface="Arial"/>
                <a:cs typeface="Arial"/>
                <a:sym typeface="Arial"/>
              </a:rPr>
              <a:t>- Vaistų skyrimas stacionaro pacientams, išmaniuosius įrenginius komplektuojant kartu su slaugytojų vaistų vežimėliais, patikimai identifikuojant pacientą, tiesiogiai gaunant pacientui paskirtų vaistų sąrašą, atžymint teisingą vaistų skyrimo laiką. Slaugytojoms nereikėtų grįžti į postą kompiuteryje atžymėti atlikto vaistų skyrimo laiko, nešiotis ant popieriaus atspausdintų paskirtų vaistų sąrašo ir pan.</a:t>
            </a:r>
            <a:endParaRPr b="0" i="0" sz="1400" u="none" cap="none" strike="noStrike">
              <a:solidFill>
                <a:srgbClr val="000000"/>
              </a:solidFill>
              <a:latin typeface="Arial"/>
              <a:ea typeface="Arial"/>
              <a:cs typeface="Arial"/>
              <a:sym typeface="Arial"/>
            </a:endParaRPr>
          </a:p>
          <a:p>
            <a:pPr indent="-285750" lvl="4" marL="285750" marR="0" rtl="0" algn="l">
              <a:lnSpc>
                <a:spcPct val="100000"/>
              </a:lnSpc>
              <a:spcBef>
                <a:spcPts val="0"/>
              </a:spcBef>
              <a:spcAft>
                <a:spcPts val="0"/>
              </a:spcAft>
              <a:buClr>
                <a:srgbClr val="000000"/>
              </a:buClr>
              <a:buSzPts val="1800"/>
              <a:buFont typeface="Courier New"/>
              <a:buChar char="o"/>
            </a:pPr>
            <a:r>
              <a:rPr b="0" i="0" lang="lt-LT" sz="1800" u="none" cap="none" strike="noStrike">
                <a:solidFill>
                  <a:schemeClr val="lt1"/>
                </a:solidFill>
                <a:latin typeface="Arial"/>
                <a:ea typeface="Arial"/>
                <a:cs typeface="Arial"/>
                <a:sym typeface="Arial"/>
              </a:rPr>
              <a:t>- Praėjimo kontrolės įgyvendinimas ligoninės patalpose.</a:t>
            </a:r>
            <a:endParaRPr b="0" i="0" sz="1400" u="none" cap="none" strike="noStrike">
              <a:solidFill>
                <a:srgbClr val="000000"/>
              </a:solidFill>
              <a:latin typeface="Arial"/>
              <a:ea typeface="Arial"/>
              <a:cs typeface="Arial"/>
              <a:sym typeface="Arial"/>
            </a:endParaRPr>
          </a:p>
          <a:p>
            <a:pPr indent="-285750" lvl="4" marL="285750" marR="0" rtl="0" algn="l">
              <a:lnSpc>
                <a:spcPct val="100000"/>
              </a:lnSpc>
              <a:spcBef>
                <a:spcPts val="0"/>
              </a:spcBef>
              <a:spcAft>
                <a:spcPts val="0"/>
              </a:spcAft>
              <a:buClr>
                <a:srgbClr val="000000"/>
              </a:buClr>
              <a:buSzPts val="1800"/>
              <a:buFont typeface="Courier New"/>
              <a:buChar char="o"/>
            </a:pPr>
            <a:r>
              <a:rPr b="0" i="0" lang="lt-LT" sz="1800" u="none" cap="none" strike="noStrike">
                <a:solidFill>
                  <a:schemeClr val="lt1"/>
                </a:solidFill>
                <a:latin typeface="Arial"/>
                <a:ea typeface="Arial"/>
                <a:cs typeface="Arial"/>
                <a:sym typeface="Arial"/>
              </a:rPr>
              <a:t>- Pacientų telemetrijos sprendimas.</a:t>
            </a:r>
            <a:endParaRPr/>
          </a:p>
          <a:p>
            <a:pPr indent="-196850" lvl="3" marL="285750" marR="0" rtl="0" algn="l">
              <a:lnSpc>
                <a:spcPct val="100000"/>
              </a:lnSpc>
              <a:spcBef>
                <a:spcPts val="0"/>
              </a:spcBef>
              <a:spcAft>
                <a:spcPts val="0"/>
              </a:spcAft>
              <a:buClr>
                <a:srgbClr val="000000"/>
              </a:buClr>
              <a:buSzPts val="1400"/>
              <a:buFont typeface="Courier New"/>
              <a:buNone/>
            </a:pPr>
            <a:r>
              <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Respublikinė Klaipėdos ligoninė antrus metus iš eilės pirmoje vietoje tarp stacionarinio aktyviojo gydymo paslaugas teikiančių įstaigų pagal paslaugų kokybės ir efektyvumo vertinimo rodiklių rezultatus.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pic>
        <p:nvPicPr>
          <p:cNvPr descr="A computer screen shot of a computer&#10;&#10;Description automatically generated" id="132" name="Google Shape;132;p6"/>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133" name="Google Shape;133;p6"/>
          <p:cNvSpPr txBox="1"/>
          <p:nvPr>
            <p:ph type="ctrTitle"/>
          </p:nvPr>
        </p:nvSpPr>
        <p:spPr>
          <a:xfrm>
            <a:off x="3982720" y="3429000"/>
            <a:ext cx="7965440" cy="76676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7C2FEA"/>
              </a:buClr>
              <a:buSzPts val="4000"/>
              <a:buFont typeface="Arial"/>
              <a:buNone/>
            </a:pPr>
            <a:r>
              <a:rPr b="1" lang="lt-LT" sz="4000">
                <a:solidFill>
                  <a:srgbClr val="7C2FEA"/>
                </a:solidFill>
                <a:latin typeface="Arial"/>
                <a:ea typeface="Arial"/>
                <a:cs typeface="Arial"/>
                <a:sym typeface="Arial"/>
              </a:rPr>
              <a:t>Raskime sprendimą šiam iššūkiui kartu!</a:t>
            </a:r>
            <a:endParaRPr sz="4000">
              <a:solidFill>
                <a:srgbClr val="7C2FEA"/>
              </a:solidFill>
              <a:latin typeface="Arial"/>
              <a:ea typeface="Arial"/>
              <a:cs typeface="Arial"/>
              <a:sym typeface="Arial"/>
            </a:endParaRPr>
          </a:p>
        </p:txBody>
      </p:sp>
      <p:sp>
        <p:nvSpPr>
          <p:cNvPr id="134" name="Google Shape;134;p6"/>
          <p:cNvSpPr txBox="1"/>
          <p:nvPr>
            <p:ph idx="1" type="subTitle"/>
          </p:nvPr>
        </p:nvSpPr>
        <p:spPr>
          <a:xfrm>
            <a:off x="5425440" y="5169058"/>
            <a:ext cx="6685280" cy="1556862"/>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2000"/>
              <a:buNone/>
            </a:pPr>
            <a:r>
              <a:rPr lang="lt-LT" sz="2000">
                <a:solidFill>
                  <a:schemeClr val="lt1"/>
                </a:solidFill>
                <a:latin typeface="Arial"/>
                <a:ea typeface="Arial"/>
                <a:cs typeface="Arial"/>
                <a:sym typeface="Arial"/>
              </a:rPr>
              <a:t>Respublikinė Klaipėdos ligoninė | IT skyriaus vadovas</a:t>
            </a:r>
            <a:endParaRPr/>
          </a:p>
          <a:p>
            <a:pPr indent="0" lvl="0" marL="0" rtl="0" algn="l">
              <a:lnSpc>
                <a:spcPct val="90000"/>
              </a:lnSpc>
              <a:spcBef>
                <a:spcPts val="1000"/>
              </a:spcBef>
              <a:spcAft>
                <a:spcPts val="0"/>
              </a:spcAft>
              <a:buClr>
                <a:schemeClr val="lt1"/>
              </a:buClr>
              <a:buSzPts val="2000"/>
              <a:buNone/>
            </a:pPr>
            <a:r>
              <a:rPr b="1" lang="lt-LT" sz="2000">
                <a:solidFill>
                  <a:schemeClr val="lt1"/>
                </a:solidFill>
                <a:latin typeface="Arial"/>
                <a:ea typeface="Arial"/>
                <a:cs typeface="Arial"/>
                <a:sym typeface="Arial"/>
              </a:rPr>
              <a:t>Tomas Rekašius</a:t>
            </a:r>
            <a:endParaRPr b="1" sz="2000">
              <a:solidFill>
                <a:schemeClr val="lt1"/>
              </a:solidFill>
              <a:latin typeface="Arial"/>
              <a:ea typeface="Arial"/>
              <a:cs typeface="Arial"/>
              <a:sym typeface="Arial"/>
            </a:endParaRPr>
          </a:p>
          <a:p>
            <a:pPr indent="0" lvl="0" marL="0" rtl="0" algn="l">
              <a:lnSpc>
                <a:spcPct val="90000"/>
              </a:lnSpc>
              <a:spcBef>
                <a:spcPts val="1000"/>
              </a:spcBef>
              <a:spcAft>
                <a:spcPts val="0"/>
              </a:spcAft>
              <a:buClr>
                <a:schemeClr val="lt1"/>
              </a:buClr>
              <a:buSzPts val="2000"/>
              <a:buNone/>
            </a:pPr>
            <a:r>
              <a:rPr lang="lt-LT" sz="2000">
                <a:solidFill>
                  <a:schemeClr val="lt1"/>
                </a:solidFill>
                <a:latin typeface="Arial"/>
                <a:ea typeface="Arial"/>
                <a:cs typeface="Arial"/>
                <a:sym typeface="Arial"/>
              </a:rPr>
              <a:t>El. paštas tomas.rekasius@kal.lt</a:t>
            </a:r>
            <a:endParaRPr sz="2000">
              <a:solidFill>
                <a:schemeClr val="lt1"/>
              </a:solidFill>
              <a:latin typeface="Arial"/>
              <a:ea typeface="Arial"/>
              <a:cs typeface="Arial"/>
              <a:sym typeface="Arial"/>
            </a:endParaRPr>
          </a:p>
          <a:p>
            <a:pPr indent="0" lvl="0" marL="0" rtl="0" algn="l">
              <a:lnSpc>
                <a:spcPct val="90000"/>
              </a:lnSpc>
              <a:spcBef>
                <a:spcPts val="1000"/>
              </a:spcBef>
              <a:spcAft>
                <a:spcPts val="0"/>
              </a:spcAft>
              <a:buClr>
                <a:schemeClr val="lt1"/>
              </a:buClr>
              <a:buSzPts val="2000"/>
              <a:buNone/>
            </a:pPr>
            <a:r>
              <a:rPr lang="lt-LT" sz="2000">
                <a:solidFill>
                  <a:schemeClr val="lt1"/>
                </a:solidFill>
                <a:latin typeface="Arial"/>
                <a:ea typeface="Arial"/>
                <a:cs typeface="Arial"/>
                <a:sym typeface="Arial"/>
              </a:rPr>
              <a:t>Tel. nr. (8 46) 300 872</a:t>
            </a:r>
            <a:endParaRPr sz="2000">
              <a:solidFill>
                <a:schemeClr val="lt1"/>
              </a:solidFill>
              <a:latin typeface="Arial"/>
              <a:ea typeface="Arial"/>
              <a:cs typeface="Arial"/>
              <a:sym typeface="Arial"/>
            </a:endParaRPr>
          </a:p>
        </p:txBody>
      </p:sp>
      <p:pic>
        <p:nvPicPr>
          <p:cNvPr descr="Paveikslėlis, kuriame yra tekstas, Grafika, Šriftas, grafinis dizainas&#10;&#10;Automatiškai sugeneruotas aprašymas" id="135" name="Google Shape;135;p6"/>
          <p:cNvPicPr preferRelativeResize="0"/>
          <p:nvPr/>
        </p:nvPicPr>
        <p:blipFill rotWithShape="1">
          <a:blip r:embed="rId4">
            <a:alphaModFix/>
          </a:blip>
          <a:srcRect b="0" l="0" r="0" t="0"/>
          <a:stretch/>
        </p:blipFill>
        <p:spPr>
          <a:xfrm>
            <a:off x="3703012" y="4813575"/>
            <a:ext cx="1641148" cy="1667430"/>
          </a:xfrm>
          <a:prstGeom prst="rect">
            <a:avLst/>
          </a:prstGeom>
          <a:solidFill>
            <a:schemeClr val="lt1"/>
          </a:solid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2023-08-01T14:43:54Z</dcterms:created>
  <dc:creator>Liucija Sabulytė</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0x010100F657DEB30D190D4F8F707D0F0913FCB2</vt:lpwstr>
  </property>
</Properties>
</file>