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2" r:id="rId8"/>
    <p:sldId id="263" r:id="rId9"/>
    <p:sldId id="270" r:id="rId10"/>
    <p:sldId id="261" r:id="rId11"/>
    <p:sldId id="265" r:id="rId12"/>
    <p:sldId id="266" r:id="rId13"/>
    <p:sldId id="267" r:id="rId14"/>
    <p:sldId id="27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itchFamily="2" charset="-70"/>
      <p:regular r:id="rId20"/>
      <p:bold r:id="rId21"/>
      <p:italic r:id="rId22"/>
      <p:boldItalic r:id="rId23"/>
    </p:embeddedFont>
    <p:embeddedFont>
      <p:font typeface="Ubuntu" panose="020B0504030602030204" pitchFamily="34" charset="0"/>
      <p:regular r:id="rId24"/>
      <p:bold r:id="rId25"/>
      <p:italic r:id="rId26"/>
      <p:boldItalic r:id="rId27"/>
    </p:embeddedFont>
    <p:embeddedFont>
      <p:font typeface="Ubuntu Bold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42AB1-1284-46E2-9971-1BABFE2C963B}" v="9" dt="2023-08-09T13:37:16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60" autoAdjust="0"/>
  </p:normalViewPr>
  <p:slideViewPr>
    <p:cSldViewPr>
      <p:cViewPr varScale="1">
        <p:scale>
          <a:sx n="82" d="100"/>
          <a:sy n="82" d="100"/>
        </p:scale>
        <p:origin x="1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rūnas Oberauskas" userId="7931a8d9-c4db-405d-ae27-68e703ab02b9" providerId="ADAL" clId="{CC642AB1-1284-46E2-9971-1BABFE2C963B}"/>
    <pc:docChg chg="undo custSel addSld delSld modSld">
      <pc:chgData name="Šarūnas Oberauskas" userId="7931a8d9-c4db-405d-ae27-68e703ab02b9" providerId="ADAL" clId="{CC642AB1-1284-46E2-9971-1BABFE2C963B}" dt="2023-08-09T14:39:24.933" v="58" actId="20577"/>
      <pc:docMkLst>
        <pc:docMk/>
      </pc:docMkLst>
      <pc:sldChg chg="modSp mod">
        <pc:chgData name="Šarūnas Oberauskas" userId="7931a8d9-c4db-405d-ae27-68e703ab02b9" providerId="ADAL" clId="{CC642AB1-1284-46E2-9971-1BABFE2C963B}" dt="2023-08-09T14:39:24.933" v="58" actId="20577"/>
        <pc:sldMkLst>
          <pc:docMk/>
          <pc:sldMk cId="0" sldId="256"/>
        </pc:sldMkLst>
        <pc:spChg chg="mod">
          <ac:chgData name="Šarūnas Oberauskas" userId="7931a8d9-c4db-405d-ae27-68e703ab02b9" providerId="ADAL" clId="{CC642AB1-1284-46E2-9971-1BABFE2C963B}" dt="2023-08-09T14:39:24.933" v="58" actId="20577"/>
          <ac:spMkLst>
            <pc:docMk/>
            <pc:sldMk cId="0" sldId="256"/>
            <ac:spMk id="15" creationId="{00000000-0000-0000-0000-000000000000}"/>
          </ac:spMkLst>
        </pc:spChg>
      </pc:sldChg>
      <pc:sldChg chg="addSp delSp modSp mod">
        <pc:chgData name="Šarūnas Oberauskas" userId="7931a8d9-c4db-405d-ae27-68e703ab02b9" providerId="ADAL" clId="{CC642AB1-1284-46E2-9971-1BABFE2C963B}" dt="2023-08-09T13:37:25.966" v="53" actId="1036"/>
        <pc:sldMkLst>
          <pc:docMk/>
          <pc:sldMk cId="0" sldId="260"/>
        </pc:sldMkLst>
        <pc:spChg chg="mod">
          <ac:chgData name="Šarūnas Oberauskas" userId="7931a8d9-c4db-405d-ae27-68e703ab02b9" providerId="ADAL" clId="{CC642AB1-1284-46E2-9971-1BABFE2C963B}" dt="2023-08-09T13:37:25.966" v="53" actId="1036"/>
          <ac:spMkLst>
            <pc:docMk/>
            <pc:sldMk cId="0" sldId="260"/>
            <ac:spMk id="5" creationId="{00000000-0000-0000-0000-000000000000}"/>
          </ac:spMkLst>
        </pc:spChg>
        <pc:spChg chg="del mod">
          <ac:chgData name="Šarūnas Oberauskas" userId="7931a8d9-c4db-405d-ae27-68e703ab02b9" providerId="ADAL" clId="{CC642AB1-1284-46E2-9971-1BABFE2C963B}" dt="2023-08-09T13:37:15.154" v="47" actId="478"/>
          <ac:spMkLst>
            <pc:docMk/>
            <pc:sldMk cId="0" sldId="260"/>
            <ac:spMk id="6" creationId="{00000000-0000-0000-0000-000000000000}"/>
          </ac:spMkLst>
        </pc:spChg>
        <pc:spChg chg="del">
          <ac:chgData name="Šarūnas Oberauskas" userId="7931a8d9-c4db-405d-ae27-68e703ab02b9" providerId="ADAL" clId="{CC642AB1-1284-46E2-9971-1BABFE2C963B}" dt="2023-08-09T13:32:29.118" v="22" actId="478"/>
          <ac:spMkLst>
            <pc:docMk/>
            <pc:sldMk cId="0" sldId="260"/>
            <ac:spMk id="11" creationId="{00000000-0000-0000-0000-000000000000}"/>
          </ac:spMkLst>
        </pc:spChg>
        <pc:spChg chg="mod">
          <ac:chgData name="Šarūnas Oberauskas" userId="7931a8d9-c4db-405d-ae27-68e703ab02b9" providerId="ADAL" clId="{CC642AB1-1284-46E2-9971-1BABFE2C963B}" dt="2023-08-09T13:30:16.121" v="17"/>
          <ac:spMkLst>
            <pc:docMk/>
            <pc:sldMk cId="0" sldId="260"/>
            <ac:spMk id="14" creationId="{81F8CA5D-C8A1-CA44-B85D-7F95323AA3C1}"/>
          </ac:spMkLst>
        </pc:spChg>
        <pc:spChg chg="mod">
          <ac:chgData name="Šarūnas Oberauskas" userId="7931a8d9-c4db-405d-ae27-68e703ab02b9" providerId="ADAL" clId="{CC642AB1-1284-46E2-9971-1BABFE2C963B}" dt="2023-08-09T13:30:16.121" v="17"/>
          <ac:spMkLst>
            <pc:docMk/>
            <pc:sldMk cId="0" sldId="260"/>
            <ac:spMk id="15" creationId="{48E9AA46-AE6A-7EF0-2B7B-C9F27C8BD361}"/>
          </ac:spMkLst>
        </pc:spChg>
        <pc:spChg chg="add mod modCrop">
          <ac:chgData name="Šarūnas Oberauskas" userId="7931a8d9-c4db-405d-ae27-68e703ab02b9" providerId="ADAL" clId="{CC642AB1-1284-46E2-9971-1BABFE2C963B}" dt="2023-08-09T13:32:51.572" v="26" actId="732"/>
          <ac:spMkLst>
            <pc:docMk/>
            <pc:sldMk cId="0" sldId="260"/>
            <ac:spMk id="16" creationId="{69DDABE0-46C9-E977-E09A-59CE4FFD6A67}"/>
          </ac:spMkLst>
        </pc:spChg>
        <pc:spChg chg="mod">
          <ac:chgData name="Šarūnas Oberauskas" userId="7931a8d9-c4db-405d-ae27-68e703ab02b9" providerId="ADAL" clId="{CC642AB1-1284-46E2-9971-1BABFE2C963B}" dt="2023-08-09T13:33:22.244" v="31"/>
          <ac:spMkLst>
            <pc:docMk/>
            <pc:sldMk cId="0" sldId="260"/>
            <ac:spMk id="18" creationId="{C25BDD0C-27B8-DFB1-139A-4F8539A1676C}"/>
          </ac:spMkLst>
        </pc:spChg>
        <pc:spChg chg="mod">
          <ac:chgData name="Šarūnas Oberauskas" userId="7931a8d9-c4db-405d-ae27-68e703ab02b9" providerId="ADAL" clId="{CC642AB1-1284-46E2-9971-1BABFE2C963B}" dt="2023-08-09T13:33:22.244" v="31"/>
          <ac:spMkLst>
            <pc:docMk/>
            <pc:sldMk cId="0" sldId="260"/>
            <ac:spMk id="19" creationId="{65037911-2AAF-B030-15DA-450E7ACB5CD3}"/>
          </ac:spMkLst>
        </pc:spChg>
        <pc:spChg chg="add del mod">
          <ac:chgData name="Šarūnas Oberauskas" userId="7931a8d9-c4db-405d-ae27-68e703ab02b9" providerId="ADAL" clId="{CC642AB1-1284-46E2-9971-1BABFE2C963B}" dt="2023-08-09T13:37:11.310" v="46"/>
          <ac:spMkLst>
            <pc:docMk/>
            <pc:sldMk cId="0" sldId="260"/>
            <ac:spMk id="20" creationId="{83A561B4-AAC1-83A1-624C-486A1430CE6D}"/>
          </ac:spMkLst>
        </pc:spChg>
        <pc:spChg chg="add mod">
          <ac:chgData name="Šarūnas Oberauskas" userId="7931a8d9-c4db-405d-ae27-68e703ab02b9" providerId="ADAL" clId="{CC642AB1-1284-46E2-9971-1BABFE2C963B}" dt="2023-08-09T13:37:16.029" v="48"/>
          <ac:spMkLst>
            <pc:docMk/>
            <pc:sldMk cId="0" sldId="260"/>
            <ac:spMk id="21" creationId="{A42EA965-2179-E3EF-BF31-86794B167A7B}"/>
          </ac:spMkLst>
        </pc:spChg>
        <pc:grpChg chg="add del mod">
          <ac:chgData name="Šarūnas Oberauskas" userId="7931a8d9-c4db-405d-ae27-68e703ab02b9" providerId="ADAL" clId="{CC642AB1-1284-46E2-9971-1BABFE2C963B}" dt="2023-08-09T13:34:39.763" v="42" actId="478"/>
          <ac:grpSpMkLst>
            <pc:docMk/>
            <pc:sldMk cId="0" sldId="260"/>
            <ac:grpSpMk id="2" creationId="{00000000-0000-0000-0000-000000000000}"/>
          </ac:grpSpMkLst>
        </pc:grpChg>
        <pc:grpChg chg="add del mod">
          <ac:chgData name="Šarūnas Oberauskas" userId="7931a8d9-c4db-405d-ae27-68e703ab02b9" providerId="ADAL" clId="{CC642AB1-1284-46E2-9971-1BABFE2C963B}" dt="2023-08-09T13:30:40.270" v="18"/>
          <ac:grpSpMkLst>
            <pc:docMk/>
            <pc:sldMk cId="0" sldId="260"/>
            <ac:grpSpMk id="13" creationId="{3280D99E-B2C0-A1DA-F53C-572305C66B7C}"/>
          </ac:grpSpMkLst>
        </pc:grpChg>
        <pc:grpChg chg="add del mod ord">
          <ac:chgData name="Šarūnas Oberauskas" userId="7931a8d9-c4db-405d-ae27-68e703ab02b9" providerId="ADAL" clId="{CC642AB1-1284-46E2-9971-1BABFE2C963B}" dt="2023-08-09T13:34:54.174" v="44" actId="14100"/>
          <ac:grpSpMkLst>
            <pc:docMk/>
            <pc:sldMk cId="0" sldId="260"/>
            <ac:grpSpMk id="17" creationId="{8B5582C1-9753-74B8-3449-976DB320B1EC}"/>
          </ac:grpSpMkLst>
        </pc:grpChg>
      </pc:sldChg>
      <pc:sldChg chg="modSp mod">
        <pc:chgData name="Šarūnas Oberauskas" userId="7931a8d9-c4db-405d-ae27-68e703ab02b9" providerId="ADAL" clId="{CC642AB1-1284-46E2-9971-1BABFE2C963B}" dt="2023-08-09T12:12:55.987" v="1" actId="6549"/>
        <pc:sldMkLst>
          <pc:docMk/>
          <pc:sldMk cId="0" sldId="270"/>
        </pc:sldMkLst>
        <pc:spChg chg="mod">
          <ac:chgData name="Šarūnas Oberauskas" userId="7931a8d9-c4db-405d-ae27-68e703ab02b9" providerId="ADAL" clId="{CC642AB1-1284-46E2-9971-1BABFE2C963B}" dt="2023-08-09T12:12:55.987" v="1" actId="6549"/>
          <ac:spMkLst>
            <pc:docMk/>
            <pc:sldMk cId="0" sldId="270"/>
            <ac:spMk id="5" creationId="{00000000-0000-0000-0000-000000000000}"/>
          </ac:spMkLst>
        </pc:spChg>
      </pc:sldChg>
      <pc:sldChg chg="add del setBg">
        <pc:chgData name="Šarūnas Oberauskas" userId="7931a8d9-c4db-405d-ae27-68e703ab02b9" providerId="ADAL" clId="{CC642AB1-1284-46E2-9971-1BABFE2C963B}" dt="2023-08-09T13:31:03.394" v="21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25.svg"/><Relationship Id="rId9" Type="http://schemas.openxmlformats.org/officeDocument/2006/relationships/image" Target="../media/image29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sv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12811208" y="3810327"/>
            <a:ext cx="9059742" cy="6104928"/>
          </a:xfrm>
          <a:custGeom>
            <a:avLst/>
            <a:gdLst/>
            <a:ahLst/>
            <a:cxnLst/>
            <a:rect l="l" t="t" r="r" b="b"/>
            <a:pathLst>
              <a:path w="9059742" h="9296377">
                <a:moveTo>
                  <a:pt x="0" y="0"/>
                </a:moveTo>
                <a:lnTo>
                  <a:pt x="9059742" y="0"/>
                </a:lnTo>
                <a:lnTo>
                  <a:pt x="9059742" y="9296377"/>
                </a:lnTo>
                <a:lnTo>
                  <a:pt x="0" y="929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227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654210" cy="6011907"/>
          </a:xfrm>
          <a:custGeom>
            <a:avLst/>
            <a:gdLst/>
            <a:ahLst/>
            <a:cxnLst/>
            <a:rect l="l" t="t" r="r" b="b"/>
            <a:pathLst>
              <a:path w="9682920" h="9935833">
                <a:moveTo>
                  <a:pt x="0" y="0"/>
                </a:moveTo>
                <a:lnTo>
                  <a:pt x="9682920" y="0"/>
                </a:lnTo>
                <a:lnTo>
                  <a:pt x="9682920" y="9935833"/>
                </a:lnTo>
                <a:lnTo>
                  <a:pt x="0" y="9935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1252" t="-6527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56519" y="688512"/>
            <a:ext cx="2053447" cy="932489"/>
          </a:xfrm>
          <a:custGeom>
            <a:avLst/>
            <a:gdLst/>
            <a:ahLst/>
            <a:cxnLst/>
            <a:rect l="l" t="t" r="r" b="b"/>
            <a:pathLst>
              <a:path w="2053447" h="932489">
                <a:moveTo>
                  <a:pt x="0" y="0"/>
                </a:moveTo>
                <a:lnTo>
                  <a:pt x="2053447" y="0"/>
                </a:lnTo>
                <a:lnTo>
                  <a:pt x="2053447" y="932489"/>
                </a:lnTo>
                <a:lnTo>
                  <a:pt x="0" y="9324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1728983">
            <a:off x="-724066" y="-465400"/>
            <a:ext cx="2172745" cy="2307824"/>
            <a:chOff x="0" y="0"/>
            <a:chExt cx="1612665" cy="17129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665" cy="1712924"/>
            </a:xfrm>
            <a:custGeom>
              <a:avLst/>
              <a:gdLst/>
              <a:ahLst/>
              <a:cxnLst/>
              <a:rect l="l" t="t" r="r" b="b"/>
              <a:pathLst>
                <a:path w="1612665" h="1712924">
                  <a:moveTo>
                    <a:pt x="0" y="0"/>
                  </a:moveTo>
                  <a:lnTo>
                    <a:pt x="1612665" y="0"/>
                  </a:lnTo>
                  <a:lnTo>
                    <a:pt x="1612665" y="1712924"/>
                  </a:lnTo>
                  <a:lnTo>
                    <a:pt x="0" y="171292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50781" y="4413184"/>
            <a:ext cx="9128033" cy="1296070"/>
            <a:chOff x="0" y="0"/>
            <a:chExt cx="2404091" cy="3413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4091" cy="341352"/>
            </a:xfrm>
            <a:custGeom>
              <a:avLst/>
              <a:gdLst/>
              <a:ahLst/>
              <a:cxnLst/>
              <a:rect l="l" t="t" r="r" b="b"/>
              <a:pathLst>
                <a:path w="2404091" h="341352">
                  <a:moveTo>
                    <a:pt x="0" y="0"/>
                  </a:moveTo>
                  <a:lnTo>
                    <a:pt x="2404091" y="0"/>
                  </a:lnTo>
                  <a:lnTo>
                    <a:pt x="2404091" y="341352"/>
                  </a:lnTo>
                  <a:lnTo>
                    <a:pt x="0" y="341352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654210" y="2879127"/>
            <a:ext cx="6721174" cy="1697956"/>
            <a:chOff x="0" y="0"/>
            <a:chExt cx="1770186" cy="3761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0186" cy="376142"/>
            </a:xfrm>
            <a:custGeom>
              <a:avLst/>
              <a:gdLst/>
              <a:ahLst/>
              <a:cxnLst/>
              <a:rect l="l" t="t" r="r" b="b"/>
              <a:pathLst>
                <a:path w="1770186" h="376142">
                  <a:moveTo>
                    <a:pt x="0" y="0"/>
                  </a:moveTo>
                  <a:lnTo>
                    <a:pt x="1770186" y="0"/>
                  </a:lnTo>
                  <a:lnTo>
                    <a:pt x="1770186" y="376142"/>
                  </a:lnTo>
                  <a:lnTo>
                    <a:pt x="0" y="376142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718380" y="2959397"/>
            <a:ext cx="10592744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90"/>
              </a:lnSpc>
            </a:pPr>
            <a:r>
              <a:rPr lang="en-US" sz="9241" dirty="0">
                <a:solidFill>
                  <a:srgbClr val="F2F4F5"/>
                </a:solidFill>
                <a:latin typeface="Ubuntu Bold"/>
              </a:rPr>
              <a:t>SPECTRUM MARKETPLACE​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92401" y="6149911"/>
            <a:ext cx="9444703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2"/>
              </a:lnSpc>
            </a:pPr>
            <a:r>
              <a:rPr lang="en-US" sz="4118" dirty="0">
                <a:solidFill>
                  <a:srgbClr val="1D1D1B"/>
                </a:solidFill>
                <a:latin typeface="Ubuntu Bold"/>
              </a:rPr>
              <a:t>TOWARDS EFFIC</a:t>
            </a:r>
            <a:r>
              <a:rPr lang="lt-LT" sz="4118" dirty="0">
                <a:solidFill>
                  <a:srgbClr val="1D1D1B"/>
                </a:solidFill>
                <a:latin typeface="Ubuntu Bold"/>
              </a:rPr>
              <a:t>I</a:t>
            </a:r>
            <a:r>
              <a:rPr lang="en-US" sz="4118" dirty="0">
                <a:solidFill>
                  <a:srgbClr val="1D1D1B"/>
                </a:solidFill>
                <a:latin typeface="Ubuntu Bold"/>
              </a:rPr>
              <a:t>ENT AND EFFECTIVE USE OF RADIO FREQUENCIES</a:t>
            </a:r>
          </a:p>
        </p:txBody>
      </p:sp>
      <p:grpSp>
        <p:nvGrpSpPr>
          <p:cNvPr id="16" name="Group 16"/>
          <p:cNvGrpSpPr/>
          <p:nvPr/>
        </p:nvGrpSpPr>
        <p:grpSpPr>
          <a:xfrm rot="-1728983">
            <a:off x="17680964" y="8104388"/>
            <a:ext cx="2172745" cy="2307824"/>
            <a:chOff x="0" y="0"/>
            <a:chExt cx="1612665" cy="17129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2665" cy="1712924"/>
            </a:xfrm>
            <a:custGeom>
              <a:avLst/>
              <a:gdLst/>
              <a:ahLst/>
              <a:cxnLst/>
              <a:rect l="l" t="t" r="r" b="b"/>
              <a:pathLst>
                <a:path w="1612665" h="1712924">
                  <a:moveTo>
                    <a:pt x="0" y="0"/>
                  </a:moveTo>
                  <a:lnTo>
                    <a:pt x="1612665" y="0"/>
                  </a:lnTo>
                  <a:lnTo>
                    <a:pt x="1612665" y="1712924"/>
                  </a:lnTo>
                  <a:lnTo>
                    <a:pt x="0" y="171292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59184" y="3701541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31771" y="4051665"/>
            <a:ext cx="1282371" cy="1589919"/>
          </a:xfrm>
          <a:custGeom>
            <a:avLst/>
            <a:gdLst/>
            <a:ahLst/>
            <a:cxnLst/>
            <a:rect l="l" t="t" r="r" b="b"/>
            <a:pathLst>
              <a:path w="1282371" h="1589919">
                <a:moveTo>
                  <a:pt x="0" y="0"/>
                </a:moveTo>
                <a:lnTo>
                  <a:pt x="1282371" y="0"/>
                </a:lnTo>
                <a:lnTo>
                  <a:pt x="1282371" y="1589919"/>
                </a:lnTo>
                <a:lnTo>
                  <a:pt x="0" y="15899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25209" b="-13858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74480" y="3701541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87875" y="3701541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01271" y="3701541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799999">
            <a:off x="-381000" y="-723901"/>
            <a:ext cx="5869627" cy="5867400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5"/>
                </a:lnTo>
                <a:lnTo>
                  <a:pt x="0" y="109390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1" t="1" r="-33486" b="-8643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9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595873" y="7344041"/>
            <a:ext cx="221155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frequency holders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9268" y="7344041"/>
            <a:ext cx="221155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RRT</a:t>
            </a:r>
          </a:p>
        </p:txBody>
      </p:sp>
      <p:sp>
        <p:nvSpPr>
          <p:cNvPr id="12" name="Freeform 12"/>
          <p:cNvSpPr/>
          <p:nvPr/>
        </p:nvSpPr>
        <p:spPr>
          <a:xfrm rot="1662139">
            <a:off x="14746359" y="4307013"/>
            <a:ext cx="5204873" cy="7783676"/>
          </a:xfrm>
          <a:custGeom>
            <a:avLst/>
            <a:gdLst/>
            <a:ahLst/>
            <a:cxnLst/>
            <a:rect l="l" t="t" r="r" b="b"/>
            <a:pathLst>
              <a:path w="9682920" h="9935833">
                <a:moveTo>
                  <a:pt x="0" y="0"/>
                </a:moveTo>
                <a:lnTo>
                  <a:pt x="9682920" y="0"/>
                </a:lnTo>
                <a:lnTo>
                  <a:pt x="9682920" y="9935833"/>
                </a:lnTo>
                <a:lnTo>
                  <a:pt x="0" y="99358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86036" b="-2765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41136" y="4290791"/>
            <a:ext cx="1294232" cy="1111665"/>
          </a:xfrm>
          <a:custGeom>
            <a:avLst/>
            <a:gdLst/>
            <a:ahLst/>
            <a:cxnLst/>
            <a:rect l="l" t="t" r="r" b="b"/>
            <a:pathLst>
              <a:path w="1294232" h="1111665">
                <a:moveTo>
                  <a:pt x="0" y="0"/>
                </a:moveTo>
                <a:lnTo>
                  <a:pt x="1294232" y="0"/>
                </a:lnTo>
                <a:lnTo>
                  <a:pt x="1294232" y="1111666"/>
                </a:lnTo>
                <a:lnTo>
                  <a:pt x="0" y="11116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868" r="-868"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329295" y="5143500"/>
            <a:ext cx="517914" cy="51791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839636" y="4070715"/>
            <a:ext cx="1287044" cy="1526130"/>
          </a:xfrm>
          <a:custGeom>
            <a:avLst/>
            <a:gdLst/>
            <a:ahLst/>
            <a:cxnLst/>
            <a:rect l="l" t="t" r="r" b="b"/>
            <a:pathLst>
              <a:path w="1287044" h="1526130">
                <a:moveTo>
                  <a:pt x="0" y="0"/>
                </a:moveTo>
                <a:lnTo>
                  <a:pt x="1287044" y="0"/>
                </a:lnTo>
                <a:lnTo>
                  <a:pt x="1287044" y="1526130"/>
                </a:lnTo>
                <a:lnTo>
                  <a:pt x="0" y="1526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16955" b="-143132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4214000" y="5143500"/>
            <a:ext cx="517914" cy="5179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98147" y="4024528"/>
            <a:ext cx="1407001" cy="1435996"/>
          </a:xfrm>
          <a:custGeom>
            <a:avLst/>
            <a:gdLst/>
            <a:ahLst/>
            <a:cxnLst/>
            <a:rect l="l" t="t" r="r" b="b"/>
            <a:pathLst>
              <a:path w="1407001" h="1435996">
                <a:moveTo>
                  <a:pt x="0" y="0"/>
                </a:moveTo>
                <a:lnTo>
                  <a:pt x="1407001" y="0"/>
                </a:lnTo>
                <a:lnTo>
                  <a:pt x="1407001" y="1435996"/>
                </a:lnTo>
                <a:lnTo>
                  <a:pt x="0" y="14359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012435" y="4039110"/>
            <a:ext cx="1378426" cy="1406832"/>
          </a:xfrm>
          <a:custGeom>
            <a:avLst/>
            <a:gdLst/>
            <a:ahLst/>
            <a:cxnLst/>
            <a:rect l="l" t="t" r="r" b="b"/>
            <a:pathLst>
              <a:path w="1378426" h="1406832">
                <a:moveTo>
                  <a:pt x="0" y="0"/>
                </a:moveTo>
                <a:lnTo>
                  <a:pt x="1378426" y="0"/>
                </a:lnTo>
                <a:lnTo>
                  <a:pt x="1378426" y="1406832"/>
                </a:lnTo>
                <a:lnTo>
                  <a:pt x="0" y="14068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0300629" y="4610534"/>
            <a:ext cx="263984" cy="26398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581422" y="4610534"/>
            <a:ext cx="263984" cy="26398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862215" y="4610534"/>
            <a:ext cx="263984" cy="26398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3377204" y="4304500"/>
            <a:ext cx="875679" cy="876051"/>
          </a:xfrm>
          <a:custGeom>
            <a:avLst/>
            <a:gdLst/>
            <a:ahLst/>
            <a:cxnLst/>
            <a:rect l="l" t="t" r="r" b="b"/>
            <a:pathLst>
              <a:path w="875679" h="876051">
                <a:moveTo>
                  <a:pt x="0" y="0"/>
                </a:moveTo>
                <a:lnTo>
                  <a:pt x="875679" y="0"/>
                </a:lnTo>
                <a:lnTo>
                  <a:pt x="875679" y="876051"/>
                </a:lnTo>
                <a:lnTo>
                  <a:pt x="0" y="8760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4563000" y="1291120"/>
            <a:ext cx="916200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>
                <a:solidFill>
                  <a:srgbClr val="231F20"/>
                </a:solidFill>
                <a:latin typeface="Ubuntu Bold"/>
              </a:rPr>
              <a:t>BENEFICERIES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75179" y="7344041"/>
            <a:ext cx="221155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all groups </a:t>
            </a:r>
          </a:p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of society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90475" y="7344041"/>
            <a:ext cx="221155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business entities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35064" y="38527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4"/>
                </a:lnTo>
                <a:lnTo>
                  <a:pt x="0" y="3080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52793" y="38527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4"/>
                </a:lnTo>
                <a:lnTo>
                  <a:pt x="0" y="30805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99249" y="38527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4"/>
                </a:lnTo>
                <a:lnTo>
                  <a:pt x="0" y="3080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88920" y="3852778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4"/>
                </a:lnTo>
                <a:lnTo>
                  <a:pt x="0" y="30805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799999">
            <a:off x="-761999" y="-693534"/>
            <a:ext cx="5708235" cy="5130288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6" y="0"/>
                </a:lnTo>
                <a:lnTo>
                  <a:pt x="7835076" y="10939025"/>
                </a:lnTo>
                <a:lnTo>
                  <a:pt x="0" y="10939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7260" b="-11322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9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8223" y="3505609"/>
            <a:ext cx="3615345" cy="2209851"/>
          </a:xfrm>
          <a:custGeom>
            <a:avLst/>
            <a:gdLst/>
            <a:ahLst/>
            <a:cxnLst/>
            <a:rect l="l" t="t" r="r" b="b"/>
            <a:pathLst>
              <a:path w="3615345" h="2209851">
                <a:moveTo>
                  <a:pt x="0" y="0"/>
                </a:moveTo>
                <a:lnTo>
                  <a:pt x="3615345" y="0"/>
                </a:lnTo>
                <a:lnTo>
                  <a:pt x="3615345" y="2209850"/>
                </a:lnTo>
                <a:lnTo>
                  <a:pt x="0" y="2209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7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299058" y="1086284"/>
            <a:ext cx="9689883" cy="352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231F20"/>
                </a:solidFill>
                <a:latin typeface="Ubuntu Bold"/>
              </a:rPr>
              <a:t>OPPORTUNITIES: </a:t>
            </a:r>
          </a:p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231F20"/>
                </a:solidFill>
                <a:latin typeface="Ubuntu Bold"/>
              </a:rPr>
              <a:t>institution</a:t>
            </a:r>
          </a:p>
          <a:p>
            <a:pPr marL="0" lvl="0" indent="0" algn="ctr">
              <a:lnSpc>
                <a:spcPts val="9000"/>
              </a:lnSpc>
            </a:pPr>
            <a:endParaRPr lang="en-US" sz="9000">
              <a:solidFill>
                <a:srgbClr val="231F20"/>
              </a:solidFill>
              <a:latin typeface="Ubuntu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111620" y="5249031"/>
            <a:ext cx="517914" cy="51791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508006" y="3417895"/>
            <a:ext cx="2757077" cy="2297564"/>
          </a:xfrm>
          <a:custGeom>
            <a:avLst/>
            <a:gdLst/>
            <a:ahLst/>
            <a:cxnLst/>
            <a:rect l="l" t="t" r="r" b="b"/>
            <a:pathLst>
              <a:path w="2757077" h="2297564">
                <a:moveTo>
                  <a:pt x="0" y="0"/>
                </a:moveTo>
                <a:lnTo>
                  <a:pt x="2757077" y="0"/>
                </a:lnTo>
                <a:lnTo>
                  <a:pt x="2757077" y="2297564"/>
                </a:lnTo>
                <a:lnTo>
                  <a:pt x="0" y="22975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6815326" y="4884543"/>
            <a:ext cx="517914" cy="51791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461958" y="3636269"/>
            <a:ext cx="2471890" cy="2496547"/>
          </a:xfrm>
          <a:custGeom>
            <a:avLst/>
            <a:gdLst/>
            <a:ahLst/>
            <a:cxnLst/>
            <a:rect l="l" t="t" r="r" b="b"/>
            <a:pathLst>
              <a:path w="2471890" h="2496547">
                <a:moveTo>
                  <a:pt x="0" y="0"/>
                </a:moveTo>
                <a:lnTo>
                  <a:pt x="2471890" y="0"/>
                </a:lnTo>
                <a:lnTo>
                  <a:pt x="2471890" y="2496548"/>
                </a:lnTo>
                <a:lnTo>
                  <a:pt x="0" y="2496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258287" y="4420282"/>
            <a:ext cx="909471" cy="90947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238773" y="3919894"/>
            <a:ext cx="3357151" cy="2212922"/>
          </a:xfrm>
          <a:custGeom>
            <a:avLst/>
            <a:gdLst/>
            <a:ahLst/>
            <a:cxnLst/>
            <a:rect l="l" t="t" r="r" b="b"/>
            <a:pathLst>
              <a:path w="3357151" h="2212922">
                <a:moveTo>
                  <a:pt x="0" y="0"/>
                </a:moveTo>
                <a:lnTo>
                  <a:pt x="3357151" y="0"/>
                </a:lnTo>
                <a:lnTo>
                  <a:pt x="3357151" y="2212923"/>
                </a:lnTo>
                <a:lnTo>
                  <a:pt x="0" y="221292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9461958" y="7495277"/>
            <a:ext cx="252565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digitalisation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311468" y="7495277"/>
            <a:ext cx="455003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similar challenges for other RRT fields of activity (e. g. regulations of postal and electronic communication sectors)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6501" y="7495277"/>
            <a:ext cx="3644672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opening the data for public – interactive and user-friendly​</a:t>
            </a:r>
          </a:p>
          <a:p>
            <a:pPr algn="ctr">
              <a:lnSpc>
                <a:spcPts val="3600"/>
              </a:lnSpc>
            </a:pPr>
            <a:endParaRPr lang="en-US" sz="3000">
              <a:solidFill>
                <a:srgbClr val="1D1D1B"/>
              </a:solidFill>
              <a:latin typeface="DM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984104" y="7495277"/>
            <a:ext cx="256492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improved spectrum management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917349" y="4541170"/>
            <a:ext cx="201356" cy="20135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559113" y="4336077"/>
            <a:ext cx="201356" cy="20135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917349" y="4134721"/>
            <a:ext cx="201356" cy="20135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646469" y="4742526"/>
            <a:ext cx="201356" cy="20135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646469" y="4420282"/>
            <a:ext cx="201356" cy="20135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83810" y="1544499"/>
            <a:ext cx="12901330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1D1D1B"/>
                </a:solidFill>
                <a:latin typeface="Ubuntu Bold"/>
              </a:rPr>
              <a:t>OPPORTUNITIES​:</a:t>
            </a:r>
          </a:p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EF7D00"/>
                </a:solidFill>
                <a:latin typeface="Ubuntu Bold"/>
              </a:rPr>
              <a:t>MARKET</a:t>
            </a:r>
          </a:p>
        </p:txBody>
      </p:sp>
      <p:sp>
        <p:nvSpPr>
          <p:cNvPr id="4" name="Freeform 4"/>
          <p:cNvSpPr/>
          <p:nvPr/>
        </p:nvSpPr>
        <p:spPr>
          <a:xfrm rot="-9994580">
            <a:off x="13329676" y="-741681"/>
            <a:ext cx="6355392" cy="4089909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0044" b="-91412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559354" y="3835652"/>
            <a:ext cx="5729485" cy="572948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32562" y="4228008"/>
            <a:ext cx="6784870" cy="5337129"/>
          </a:xfrm>
          <a:custGeom>
            <a:avLst/>
            <a:gdLst/>
            <a:ahLst/>
            <a:cxnLst/>
            <a:rect l="l" t="t" r="r" b="b"/>
            <a:pathLst>
              <a:path w="6784870" h="5337129">
                <a:moveTo>
                  <a:pt x="0" y="0"/>
                </a:moveTo>
                <a:lnTo>
                  <a:pt x="6784870" y="0"/>
                </a:lnTo>
                <a:lnTo>
                  <a:pt x="6784870" y="5337129"/>
                </a:lnTo>
                <a:lnTo>
                  <a:pt x="0" y="53371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27848" y="5641512"/>
            <a:ext cx="579429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3000">
                <a:solidFill>
                  <a:srgbClr val="231F20"/>
                </a:solidFill>
                <a:latin typeface="Ubuntu Bold"/>
              </a:rPr>
              <a:t>NATIONAL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94539" y="5490720"/>
            <a:ext cx="5794299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0"/>
              </a:lnSpc>
            </a:pPr>
            <a:r>
              <a:rPr lang="en-US" sz="3000">
                <a:solidFill>
                  <a:srgbClr val="1D1D1B"/>
                </a:solidFill>
                <a:latin typeface="Ubuntu Bold"/>
              </a:rPr>
              <a:t>INTERNATIONAL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42129" y="6214620"/>
            <a:ext cx="5165737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2F4F5"/>
                </a:solidFill>
                <a:latin typeface="Ubuntu"/>
              </a:rPr>
              <a:t>emergence of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2F4F5"/>
                </a:solidFill>
                <a:latin typeface="Ubuntu"/>
              </a:rPr>
              <a:t>new services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4687" y="6096000"/>
            <a:ext cx="4160453" cy="185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2F4F5"/>
                </a:solidFill>
                <a:latin typeface="Ubuntu"/>
              </a:rPr>
              <a:t>each country in the world has their national regulators for radio spectrum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52757" y="3174665"/>
            <a:ext cx="9583044" cy="8293436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1" r="-65312" b="-9600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79571">
            <a:off x="1244851" y="5095644"/>
            <a:ext cx="3310392" cy="3282462"/>
            <a:chOff x="0" y="0"/>
            <a:chExt cx="1209166" cy="11989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9166" cy="1198964"/>
            </a:xfrm>
            <a:custGeom>
              <a:avLst/>
              <a:gdLst/>
              <a:ahLst/>
              <a:cxnLst/>
              <a:rect l="l" t="t" r="r" b="b"/>
              <a:pathLst>
                <a:path w="1209166" h="1198964">
                  <a:moveTo>
                    <a:pt x="0" y="0"/>
                  </a:moveTo>
                  <a:lnTo>
                    <a:pt x="1209166" y="0"/>
                  </a:lnTo>
                  <a:lnTo>
                    <a:pt x="1209166" y="1198964"/>
                  </a:lnTo>
                  <a:lnTo>
                    <a:pt x="0" y="119896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8362" y="2362200"/>
            <a:ext cx="13567989" cy="552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EF7D00"/>
                </a:solidFill>
                <a:latin typeface="Ubuntu Bold"/>
              </a:rPr>
              <a:t>CAN WE IMPROVE</a:t>
            </a:r>
            <a:r>
              <a:rPr lang="en-US" sz="9000">
                <a:solidFill>
                  <a:srgbClr val="F2F4F5"/>
                </a:solidFill>
                <a:latin typeface="Ubuntu Bold"/>
              </a:rPr>
              <a:t> SPECTRUM MANAGEMENT TOGETHER?​</a:t>
            </a:r>
          </a:p>
        </p:txBody>
      </p:sp>
      <p:sp>
        <p:nvSpPr>
          <p:cNvPr id="7" name="Freeform 7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457200" y="-723900"/>
            <a:ext cx="7284853" cy="5867400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3"/>
                </a:lnTo>
                <a:lnTo>
                  <a:pt x="0" y="1625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7463" t="-177050" r="-1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860493">
            <a:off x="16703415" y="8326214"/>
            <a:ext cx="2353741" cy="2333882"/>
            <a:chOff x="0" y="0"/>
            <a:chExt cx="1209166" cy="11989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9166" cy="1198964"/>
            </a:xfrm>
            <a:custGeom>
              <a:avLst/>
              <a:gdLst/>
              <a:ahLst/>
              <a:cxnLst/>
              <a:rect l="l" t="t" r="r" b="b"/>
              <a:pathLst>
                <a:path w="1209166" h="1198964">
                  <a:moveTo>
                    <a:pt x="0" y="0"/>
                  </a:moveTo>
                  <a:lnTo>
                    <a:pt x="1209166" y="0"/>
                  </a:lnTo>
                  <a:lnTo>
                    <a:pt x="1209166" y="1198964"/>
                  </a:lnTo>
                  <a:lnTo>
                    <a:pt x="0" y="119896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D1D1B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6852795"/>
            <a:ext cx="2164238" cy="0"/>
          </a:xfrm>
          <a:prstGeom prst="line">
            <a:avLst/>
          </a:prstGeom>
          <a:ln w="19050" cap="rnd">
            <a:solidFill>
              <a:srgbClr val="EF7D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6369160" y="890006"/>
            <a:ext cx="11217305" cy="8051861"/>
          </a:xfrm>
          <a:custGeom>
            <a:avLst/>
            <a:gdLst/>
            <a:ahLst/>
            <a:cxnLst/>
            <a:rect l="l" t="t" r="r" b="b"/>
            <a:pathLst>
              <a:path w="11217305" h="8051861">
                <a:moveTo>
                  <a:pt x="0" y="0"/>
                </a:moveTo>
                <a:lnTo>
                  <a:pt x="11217305" y="0"/>
                </a:lnTo>
                <a:lnTo>
                  <a:pt x="11217305" y="8051861"/>
                </a:lnTo>
                <a:lnTo>
                  <a:pt x="0" y="8051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81000" y="-259624"/>
            <a:ext cx="7459974" cy="8051861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2358" t="-101886" b="-1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8598463"/>
            <a:ext cx="595773" cy="595773"/>
          </a:xfrm>
          <a:custGeom>
            <a:avLst/>
            <a:gdLst/>
            <a:ahLst/>
            <a:cxnLst/>
            <a:rect l="l" t="t" r="r" b="b"/>
            <a:pathLst>
              <a:path w="595773" h="595773">
                <a:moveTo>
                  <a:pt x="0" y="0"/>
                </a:moveTo>
                <a:lnTo>
                  <a:pt x="595773" y="0"/>
                </a:lnTo>
                <a:lnTo>
                  <a:pt x="595773" y="595773"/>
                </a:lnTo>
                <a:lnTo>
                  <a:pt x="0" y="5957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7783899"/>
            <a:ext cx="595773" cy="595773"/>
          </a:xfrm>
          <a:custGeom>
            <a:avLst/>
            <a:gdLst/>
            <a:ahLst/>
            <a:cxnLst/>
            <a:rect l="l" t="t" r="r" b="b"/>
            <a:pathLst>
              <a:path w="595773" h="595773">
                <a:moveTo>
                  <a:pt x="0" y="0"/>
                </a:moveTo>
                <a:lnTo>
                  <a:pt x="595773" y="0"/>
                </a:lnTo>
                <a:lnTo>
                  <a:pt x="595773" y="595773"/>
                </a:lnTo>
                <a:lnTo>
                  <a:pt x="0" y="595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7119338"/>
            <a:ext cx="2164023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19" normalizeH="0" baseline="0" noProof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www.rrt.lt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84752" y="7833242"/>
            <a:ext cx="4437903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-99" normalizeH="0" baseline="0" noProof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Ryšių reguliavimo tarnyba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4752" y="8543925"/>
            <a:ext cx="619384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-99" normalizeH="0" baseline="0" noProof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RRT | The Communications Regulatory Authority of the Republic of Lithuania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142" y="1804062"/>
            <a:ext cx="13617940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WHAT’S IN </a:t>
            </a:r>
            <a:r>
              <a:rPr kumimoji="0" lang="en-US" sz="9000" b="0" i="0" u="none" strike="noStrike" kern="1200" cap="none" spc="0" normalizeH="0" baseline="0" noProof="0">
                <a:ln>
                  <a:noFill/>
                </a:ln>
                <a:solidFill>
                  <a:srgbClr val="EF7D00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COMMON</a:t>
            </a:r>
          </a:p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0" b="0" i="0" u="none" strike="noStrike" kern="1200" cap="none" spc="0" normalizeH="0" baseline="0" noProof="0">
              <a:ln>
                <a:noFill/>
              </a:ln>
              <a:solidFill>
                <a:srgbClr val="EF7D00"/>
              </a:solidFill>
              <a:effectLst/>
              <a:uLnTx/>
              <a:uFillTx/>
              <a:latin typeface="Ubuntu Bold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01021" y="4073315"/>
            <a:ext cx="4914283" cy="4883570"/>
            <a:chOff x="0" y="0"/>
            <a:chExt cx="1279723" cy="1271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72642" y="4073315"/>
            <a:ext cx="4914283" cy="4883570"/>
            <a:chOff x="0" y="0"/>
            <a:chExt cx="1279723" cy="12717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686858" y="4073315"/>
            <a:ext cx="4914283" cy="4883570"/>
            <a:chOff x="0" y="0"/>
            <a:chExt cx="1279723" cy="12717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11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00200" y="3162300"/>
            <a:ext cx="3962815" cy="7124700"/>
          </a:xfrm>
          <a:custGeom>
            <a:avLst/>
            <a:gdLst/>
            <a:ahLst/>
            <a:cxnLst/>
            <a:rect l="l" t="t" r="r" b="b"/>
            <a:pathLst>
              <a:path w="15597334" h="9748334">
                <a:moveTo>
                  <a:pt x="0" y="0"/>
                </a:moveTo>
                <a:lnTo>
                  <a:pt x="15597334" y="0"/>
                </a:lnTo>
                <a:lnTo>
                  <a:pt x="15597334" y="9748334"/>
                </a:lnTo>
                <a:lnTo>
                  <a:pt x="0" y="9748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483" t="-6449" r="-206109" b="-3037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06400" y="3238500"/>
            <a:ext cx="3225832" cy="6400800"/>
          </a:xfrm>
          <a:custGeom>
            <a:avLst/>
            <a:gdLst/>
            <a:ahLst/>
            <a:cxnLst/>
            <a:rect l="l" t="t" r="r" b="b"/>
            <a:pathLst>
              <a:path w="15313854" h="10209236">
                <a:moveTo>
                  <a:pt x="0" y="0"/>
                </a:moveTo>
                <a:lnTo>
                  <a:pt x="15313854" y="0"/>
                </a:lnTo>
                <a:lnTo>
                  <a:pt x="15313854" y="10209236"/>
                </a:lnTo>
                <a:lnTo>
                  <a:pt x="0" y="1020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1771" t="-40396" r="-72954" b="-19102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32165" y="3962355"/>
            <a:ext cx="7491796" cy="4994531"/>
          </a:xfrm>
          <a:custGeom>
            <a:avLst/>
            <a:gdLst/>
            <a:ahLst/>
            <a:cxnLst/>
            <a:rect l="l" t="t" r="r" b="b"/>
            <a:pathLst>
              <a:path w="7491796" h="4994531">
                <a:moveTo>
                  <a:pt x="0" y="0"/>
                </a:moveTo>
                <a:lnTo>
                  <a:pt x="7491796" y="0"/>
                </a:lnTo>
                <a:lnTo>
                  <a:pt x="7491796" y="4994530"/>
                </a:lnTo>
                <a:lnTo>
                  <a:pt x="0" y="49945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021" y="4073315"/>
            <a:ext cx="4914283" cy="4883570"/>
            <a:chOff x="0" y="0"/>
            <a:chExt cx="1279723" cy="127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2642" y="4073315"/>
            <a:ext cx="4914283" cy="4883570"/>
            <a:chOff x="0" y="0"/>
            <a:chExt cx="1279723" cy="1271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6858" y="4073315"/>
            <a:ext cx="4914283" cy="4883570"/>
            <a:chOff x="0" y="0"/>
            <a:chExt cx="1279723" cy="127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01021" y="4073315"/>
            <a:ext cx="4914283" cy="2349218"/>
          </a:xfrm>
          <a:custGeom>
            <a:avLst/>
            <a:gdLst/>
            <a:ahLst/>
            <a:cxnLst/>
            <a:rect l="l" t="t" r="r" b="b"/>
            <a:pathLst>
              <a:path w="5638123" h="4698436">
                <a:moveTo>
                  <a:pt x="0" y="0"/>
                </a:moveTo>
                <a:lnTo>
                  <a:pt x="5638123" y="0"/>
                </a:lnTo>
                <a:lnTo>
                  <a:pt x="5638123" y="4698436"/>
                </a:lnTo>
                <a:lnTo>
                  <a:pt x="0" y="4698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65" t="-100000" r="-7365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93954" y="3853852"/>
            <a:ext cx="3671656" cy="1991478"/>
          </a:xfrm>
          <a:custGeom>
            <a:avLst/>
            <a:gdLst/>
            <a:ahLst/>
            <a:cxnLst/>
            <a:rect l="l" t="t" r="r" b="b"/>
            <a:pathLst>
              <a:path w="3671656" h="3708281">
                <a:moveTo>
                  <a:pt x="0" y="0"/>
                </a:moveTo>
                <a:lnTo>
                  <a:pt x="3671656" y="0"/>
                </a:lnTo>
                <a:lnTo>
                  <a:pt x="3671656" y="3708281"/>
                </a:lnTo>
                <a:lnTo>
                  <a:pt x="0" y="3708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208" b="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94168" y="4073316"/>
            <a:ext cx="4706973" cy="2500692"/>
          </a:xfrm>
          <a:custGeom>
            <a:avLst/>
            <a:gdLst/>
            <a:ahLst/>
            <a:cxnLst/>
            <a:rect l="l" t="t" r="r" b="b"/>
            <a:pathLst>
              <a:path w="4861529" h="11840067">
                <a:moveTo>
                  <a:pt x="0" y="0"/>
                </a:moveTo>
                <a:lnTo>
                  <a:pt x="4861529" y="0"/>
                </a:lnTo>
                <a:lnTo>
                  <a:pt x="4861529" y="11840067"/>
                </a:lnTo>
                <a:lnTo>
                  <a:pt x="0" y="118400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369" r="-205982" b="-35210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45142" y="1804062"/>
            <a:ext cx="1361794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>
                <a:solidFill>
                  <a:srgbClr val="231F20"/>
                </a:solidFill>
                <a:latin typeface="Ubuntu Bold"/>
              </a:rPr>
              <a:t>CONTEXT: </a:t>
            </a:r>
            <a:r>
              <a:rPr lang="en-US" sz="9000">
                <a:solidFill>
                  <a:srgbClr val="EF7D00"/>
                </a:solidFill>
                <a:latin typeface="Ubuntu Bold"/>
              </a:rPr>
              <a:t>SCOPE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68290" y="6678570"/>
            <a:ext cx="413422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F2F4F5"/>
                </a:solidFill>
                <a:latin typeface="Ubuntu"/>
              </a:rPr>
              <a:t>radio frequency (RF) management</a:t>
            </a:r>
            <a:br>
              <a:rPr lang="en-US" sz="3000" dirty="0">
                <a:solidFill>
                  <a:srgbClr val="F2F4F5"/>
                </a:solidFill>
                <a:latin typeface="Ubuntu"/>
              </a:rPr>
            </a:br>
            <a:r>
              <a:rPr lang="en-US" sz="3000" dirty="0">
                <a:solidFill>
                  <a:srgbClr val="F2F4F5"/>
                </a:solidFill>
                <a:latin typeface="Ubuntu"/>
              </a:rPr>
              <a:t>(</a:t>
            </a:r>
            <a:r>
              <a:rPr lang="en-GB" sz="3000" dirty="0">
                <a:solidFill>
                  <a:srgbClr val="F2F4F5"/>
                </a:solidFill>
                <a:latin typeface="Ubuntu"/>
              </a:rPr>
              <a:t>as limited natural resource – state asset</a:t>
            </a:r>
            <a:r>
              <a:rPr lang="en-US" sz="3000" dirty="0">
                <a:solidFill>
                  <a:srgbClr val="F2F4F5"/>
                </a:solidFill>
                <a:latin typeface="Ubuntu"/>
              </a:rPr>
              <a:t>)​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168" y="6574007"/>
            <a:ext cx="4612032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3000" dirty="0">
                <a:solidFill>
                  <a:srgbClr val="F2F4F5"/>
                </a:solidFill>
                <a:latin typeface="Ubuntu"/>
              </a:rPr>
              <a:t>RF are allocated in National Frequency Allocation Table (NFAT) for services and applications</a:t>
            </a:r>
            <a:endParaRPr lang="en-US" sz="3000" dirty="0">
              <a:solidFill>
                <a:srgbClr val="F2F4F5"/>
              </a:solidFill>
              <a:latin typeface="Ubunt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485467" y="6110556"/>
            <a:ext cx="4288631" cy="277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F2F4F5"/>
                </a:solidFill>
                <a:latin typeface="Ubuntu"/>
              </a:rPr>
              <a:t>RRT aims to ensure efficient use of radio spectrum and avoid radio interference between different communication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57600" y="0"/>
            <a:ext cx="10051635" cy="2338806"/>
          </a:xfrm>
          <a:custGeom>
            <a:avLst/>
            <a:gdLst/>
            <a:ahLst/>
            <a:cxnLst/>
            <a:rect l="l" t="t" r="r" b="b"/>
            <a:pathLst>
              <a:path w="9682920" h="9935833">
                <a:moveTo>
                  <a:pt x="0" y="0"/>
                </a:moveTo>
                <a:lnTo>
                  <a:pt x="9682920" y="0"/>
                </a:lnTo>
                <a:lnTo>
                  <a:pt x="9682920" y="9935833"/>
                </a:lnTo>
                <a:lnTo>
                  <a:pt x="0" y="9935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3668" t="-32482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4774894"/>
            <a:ext cx="7391651" cy="1948998"/>
            <a:chOff x="0" y="0"/>
            <a:chExt cx="2832061" cy="74674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2061" cy="746746"/>
            </a:xfrm>
            <a:custGeom>
              <a:avLst/>
              <a:gdLst/>
              <a:ahLst/>
              <a:cxnLst/>
              <a:rect l="l" t="t" r="r" b="b"/>
              <a:pathLst>
                <a:path w="2832061" h="746746">
                  <a:moveTo>
                    <a:pt x="0" y="0"/>
                  </a:moveTo>
                  <a:lnTo>
                    <a:pt x="2832061" y="0"/>
                  </a:lnTo>
                  <a:lnTo>
                    <a:pt x="2832061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7156036"/>
            <a:ext cx="7391651" cy="1948998"/>
            <a:chOff x="0" y="0"/>
            <a:chExt cx="2832061" cy="7467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32061" cy="746746"/>
            </a:xfrm>
            <a:custGeom>
              <a:avLst/>
              <a:gdLst/>
              <a:ahLst/>
              <a:cxnLst/>
              <a:rect l="l" t="t" r="r" b="b"/>
              <a:pathLst>
                <a:path w="2832061" h="746746">
                  <a:moveTo>
                    <a:pt x="0" y="0"/>
                  </a:moveTo>
                  <a:lnTo>
                    <a:pt x="2832061" y="0"/>
                  </a:lnTo>
                  <a:lnTo>
                    <a:pt x="2832061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291120"/>
            <a:ext cx="17642459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dirty="0">
                <a:solidFill>
                  <a:srgbClr val="231F20"/>
                </a:solidFill>
                <a:latin typeface="Ubuntu Bold"/>
              </a:rPr>
              <a:t>CONTEXT: </a:t>
            </a:r>
          </a:p>
          <a:p>
            <a:pPr marL="0" lvl="0" indent="0">
              <a:lnSpc>
                <a:spcPts val="9000"/>
              </a:lnSpc>
            </a:pPr>
            <a:r>
              <a:rPr lang="en-US" sz="9000" dirty="0">
                <a:solidFill>
                  <a:srgbClr val="EF7D00"/>
                </a:solidFill>
                <a:latin typeface="Ubuntu Bold"/>
              </a:rPr>
              <a:t>FREQUENCY USAGE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44000" y="4774894"/>
            <a:ext cx="7391651" cy="1948998"/>
            <a:chOff x="0" y="0"/>
            <a:chExt cx="2832061" cy="7467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32061" cy="746746"/>
            </a:xfrm>
            <a:custGeom>
              <a:avLst/>
              <a:gdLst/>
              <a:ahLst/>
              <a:cxnLst/>
              <a:rect l="l" t="t" r="r" b="b"/>
              <a:pathLst>
                <a:path w="2832061" h="746746">
                  <a:moveTo>
                    <a:pt x="0" y="0"/>
                  </a:moveTo>
                  <a:lnTo>
                    <a:pt x="2832061" y="0"/>
                  </a:lnTo>
                  <a:lnTo>
                    <a:pt x="2832061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7156036"/>
            <a:ext cx="7391651" cy="1948998"/>
            <a:chOff x="0" y="0"/>
            <a:chExt cx="2832061" cy="7467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32061" cy="746746"/>
            </a:xfrm>
            <a:custGeom>
              <a:avLst/>
              <a:gdLst/>
              <a:ahLst/>
              <a:cxnLst/>
              <a:rect l="l" t="t" r="r" b="b"/>
              <a:pathLst>
                <a:path w="2832061" h="746746">
                  <a:moveTo>
                    <a:pt x="0" y="0"/>
                  </a:moveTo>
                  <a:lnTo>
                    <a:pt x="2832061" y="0"/>
                  </a:lnTo>
                  <a:lnTo>
                    <a:pt x="2832061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863306" y="5189458"/>
            <a:ext cx="595427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GB" sz="3000" dirty="0">
                <a:solidFill>
                  <a:srgbClr val="1D1D1B"/>
                </a:solidFill>
                <a:latin typeface="DM Sans"/>
              </a:rPr>
              <a:t>without a separate RRT permit (from specific list of RF with associated usage conditions)</a:t>
            </a:r>
            <a:endParaRPr lang="en-US" sz="3000" dirty="0">
              <a:solidFill>
                <a:srgbClr val="1D1D1B"/>
              </a:solidFill>
              <a:latin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849929" y="5054068"/>
            <a:ext cx="6680650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dirty="0">
                <a:solidFill>
                  <a:srgbClr val="1D1D1B"/>
                </a:solidFill>
                <a:latin typeface="DM Sans"/>
              </a:rPr>
              <a:t>with RRT permit (usage conditions are set in NFAT and radio communication development plans)</a:t>
            </a:r>
            <a:r>
              <a:rPr lang="en-US" sz="3000" dirty="0">
                <a:solidFill>
                  <a:srgbClr val="1D1D1B"/>
                </a:solidFill>
                <a:latin typeface="DM Sans"/>
              </a:rPr>
              <a:t>​</a:t>
            </a:r>
          </a:p>
          <a:p>
            <a:pPr marL="0" lvl="0" indent="0" algn="l">
              <a:lnSpc>
                <a:spcPts val="3600"/>
              </a:lnSpc>
            </a:pPr>
            <a:endParaRPr lang="en-US" sz="3000" dirty="0">
              <a:solidFill>
                <a:srgbClr val="1D1D1B"/>
              </a:solidFill>
              <a:latin typeface="DM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869192" y="7668870"/>
            <a:ext cx="48927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1D1D1B"/>
                </a:solidFill>
                <a:latin typeface="DM Sans"/>
              </a:rPr>
              <a:t>assigned upon receipt of an application​ (paper form)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49929" y="7594053"/>
            <a:ext cx="638067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1D1D1B"/>
                </a:solidFill>
                <a:latin typeface="DM Sans"/>
              </a:rPr>
              <a:t>fees charged </a:t>
            </a:r>
            <a:r>
              <a:rPr lang="en-GB" sz="3000" dirty="0">
                <a:solidFill>
                  <a:srgbClr val="1D1D1B"/>
                </a:solidFill>
                <a:latin typeface="DM Sans"/>
              </a:rPr>
              <a:t>(for services and work performed in issuing permit)</a:t>
            </a:r>
            <a:endParaRPr lang="en-US" sz="3000" dirty="0">
              <a:solidFill>
                <a:srgbClr val="1D1D1B"/>
              </a:solidFill>
              <a:latin typeface="DM Sans"/>
            </a:endParaRPr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id="{EBC33C19-63EA-3E46-1FA7-D6E1479963E4}"/>
              </a:ext>
            </a:extLst>
          </p:cNvPr>
          <p:cNvGrpSpPr/>
          <p:nvPr/>
        </p:nvGrpSpPr>
        <p:grpSpPr>
          <a:xfrm>
            <a:off x="668426" y="5452197"/>
            <a:ext cx="710404" cy="717072"/>
            <a:chOff x="0" y="0"/>
            <a:chExt cx="812800" cy="812800"/>
          </a:xfrm>
        </p:grpSpPr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4A66314F-F74E-36E6-4B87-D22EAF6BF97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2DC7F6E9-5177-1D8A-2797-7438F298E41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A921553B-4A2D-8301-0310-29E9122CD646}"/>
              </a:ext>
            </a:extLst>
          </p:cNvPr>
          <p:cNvGrpSpPr/>
          <p:nvPr/>
        </p:nvGrpSpPr>
        <p:grpSpPr>
          <a:xfrm>
            <a:off x="8794282" y="5452197"/>
            <a:ext cx="710404" cy="717072"/>
            <a:chOff x="0" y="0"/>
            <a:chExt cx="812800" cy="812800"/>
          </a:xfrm>
        </p:grpSpPr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E14A608-C3E0-EFD3-4E0C-5F3D6AB43A7E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95340FA8-98D2-92BA-9F15-B6D1C550ACD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03D8791C-77F3-B2B4-26A0-783417D4B3B8}"/>
              </a:ext>
            </a:extLst>
          </p:cNvPr>
          <p:cNvGrpSpPr/>
          <p:nvPr/>
        </p:nvGrpSpPr>
        <p:grpSpPr>
          <a:xfrm>
            <a:off x="8801390" y="7697182"/>
            <a:ext cx="710404" cy="717072"/>
            <a:chOff x="0" y="0"/>
            <a:chExt cx="812800" cy="812800"/>
          </a:xfrm>
        </p:grpSpPr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C4880C-7CC5-98A7-1F3E-D9C38327F109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971A8C40-73F4-8E5E-5B79-85560246B7C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E7FDACC4-8159-1242-A0AC-5433D0FD3ACB}"/>
              </a:ext>
            </a:extLst>
          </p:cNvPr>
          <p:cNvGrpSpPr/>
          <p:nvPr/>
        </p:nvGrpSpPr>
        <p:grpSpPr>
          <a:xfrm>
            <a:off x="664677" y="7697182"/>
            <a:ext cx="710404" cy="717072"/>
            <a:chOff x="0" y="0"/>
            <a:chExt cx="812800" cy="812800"/>
          </a:xfrm>
        </p:grpSpPr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54E212E6-B715-36B2-2252-01B615A45A91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46081D90-20CF-3BE0-5A83-40530133FA7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1021" y="4073315"/>
            <a:ext cx="4914283" cy="4883570"/>
            <a:chOff x="0" y="0"/>
            <a:chExt cx="1279723" cy="127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72642" y="4073315"/>
            <a:ext cx="4914283" cy="4883570"/>
            <a:chOff x="0" y="0"/>
            <a:chExt cx="1279723" cy="1271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86858" y="4073315"/>
            <a:ext cx="4914283" cy="4883570"/>
            <a:chOff x="0" y="0"/>
            <a:chExt cx="1279723" cy="1271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D1D1B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00658" y="4073315"/>
            <a:ext cx="2515009" cy="2441785"/>
          </a:xfrm>
          <a:custGeom>
            <a:avLst/>
            <a:gdLst/>
            <a:ahLst/>
            <a:cxnLst/>
            <a:rect l="l" t="t" r="r" b="b"/>
            <a:pathLst>
              <a:path w="2515009" h="3118177">
                <a:moveTo>
                  <a:pt x="0" y="0"/>
                </a:moveTo>
                <a:lnTo>
                  <a:pt x="2515009" y="0"/>
                </a:lnTo>
                <a:lnTo>
                  <a:pt x="2515009" y="3118177"/>
                </a:lnTo>
                <a:lnTo>
                  <a:pt x="0" y="3118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700" r="-225209" b="-17697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009234" y="4073315"/>
            <a:ext cx="2269532" cy="3054770"/>
          </a:xfrm>
          <a:custGeom>
            <a:avLst/>
            <a:gdLst/>
            <a:ahLst/>
            <a:cxnLst/>
            <a:rect l="l" t="t" r="r" b="b"/>
            <a:pathLst>
              <a:path w="2269532" h="3112222">
                <a:moveTo>
                  <a:pt x="0" y="0"/>
                </a:moveTo>
                <a:lnTo>
                  <a:pt x="2269532" y="0"/>
                </a:lnTo>
                <a:lnTo>
                  <a:pt x="2269532" y="3112222"/>
                </a:lnTo>
                <a:lnTo>
                  <a:pt x="0" y="3112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8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96617" y="4073315"/>
            <a:ext cx="2828730" cy="2783724"/>
          </a:xfrm>
          <a:custGeom>
            <a:avLst/>
            <a:gdLst/>
            <a:ahLst/>
            <a:cxnLst/>
            <a:rect l="l" t="t" r="r" b="b"/>
            <a:pathLst>
              <a:path w="2828730" h="2917376">
                <a:moveTo>
                  <a:pt x="0" y="0"/>
                </a:moveTo>
                <a:lnTo>
                  <a:pt x="2828729" y="0"/>
                </a:lnTo>
                <a:lnTo>
                  <a:pt x="2828729" y="2917376"/>
                </a:lnTo>
                <a:lnTo>
                  <a:pt x="0" y="29173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01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45142" y="1804062"/>
            <a:ext cx="1361794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>
                <a:solidFill>
                  <a:srgbClr val="231F20"/>
                </a:solidFill>
                <a:latin typeface="Ubuntu Bold"/>
              </a:rPr>
              <a:t>CONTEXT: </a:t>
            </a:r>
            <a:r>
              <a:rPr lang="en-US" sz="9000" dirty="0">
                <a:solidFill>
                  <a:srgbClr val="EF7D00"/>
                </a:solidFill>
                <a:latin typeface="Ubuntu Bold"/>
              </a:rPr>
              <a:t>PROBLEM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8881" y="6029028"/>
            <a:ext cx="330704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3000" dirty="0">
                <a:solidFill>
                  <a:srgbClr val="F2F4F5"/>
                </a:solidFill>
                <a:latin typeface="Ubuntu"/>
              </a:rPr>
              <a:t>no effective and promptly way to determine whether RF is occupied/available/reserved</a:t>
            </a:r>
            <a:r>
              <a:rPr lang="en-US" sz="3000" dirty="0">
                <a:solidFill>
                  <a:srgbClr val="F2F4F5"/>
                </a:solidFill>
                <a:latin typeface="Ubuntu"/>
              </a:rPr>
              <a:t>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55194" y="7556710"/>
            <a:ext cx="379783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F2F4F5"/>
                </a:solidFill>
                <a:latin typeface="Ubuntu"/>
              </a:rPr>
              <a:t>application procedure is old-fashioned</a:t>
            </a:r>
            <a:r>
              <a:rPr lang="en-GB" sz="3000" dirty="0">
                <a:solidFill>
                  <a:srgbClr val="F2F4F5"/>
                </a:solidFill>
                <a:latin typeface="Ubuntu"/>
              </a:rPr>
              <a:t> (paper form)</a:t>
            </a:r>
            <a:endParaRPr lang="en-US" sz="3000" dirty="0">
              <a:solidFill>
                <a:srgbClr val="F2F4F5"/>
              </a:solidFill>
              <a:latin typeface="Ubuntu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485467" y="7099510"/>
            <a:ext cx="4288631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F2F4F5"/>
                </a:solidFill>
                <a:latin typeface="Ubuntu"/>
              </a:rPr>
              <a:t>the frequency holder does not use all his frequencies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>
            <a:extLst>
              <a:ext uri="{FF2B5EF4-FFF2-40B4-BE49-F238E27FC236}">
                <a16:creationId xmlns:a16="http://schemas.microsoft.com/office/drawing/2014/main" id="{8B5582C1-9753-74B8-3449-976DB320B1EC}"/>
              </a:ext>
            </a:extLst>
          </p:cNvPr>
          <p:cNvGrpSpPr/>
          <p:nvPr/>
        </p:nvGrpSpPr>
        <p:grpSpPr>
          <a:xfrm rot="19373407">
            <a:off x="2404378" y="3135397"/>
            <a:ext cx="6773196" cy="6998035"/>
            <a:chOff x="0" y="-47625"/>
            <a:chExt cx="1209166" cy="1246589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C25BDD0C-27B8-DFB1-139A-4F8539A1676C}"/>
                </a:ext>
              </a:extLst>
            </p:cNvPr>
            <p:cNvSpPr/>
            <p:nvPr/>
          </p:nvSpPr>
          <p:spPr>
            <a:xfrm>
              <a:off x="0" y="0"/>
              <a:ext cx="1209166" cy="1198964"/>
            </a:xfrm>
            <a:custGeom>
              <a:avLst/>
              <a:gdLst/>
              <a:ahLst/>
              <a:cxnLst/>
              <a:rect l="l" t="t" r="r" b="b"/>
              <a:pathLst>
                <a:path w="1209166" h="1198964">
                  <a:moveTo>
                    <a:pt x="0" y="0"/>
                  </a:moveTo>
                  <a:lnTo>
                    <a:pt x="1209166" y="0"/>
                  </a:lnTo>
                  <a:lnTo>
                    <a:pt x="1209166" y="1198964"/>
                  </a:lnTo>
                  <a:lnTo>
                    <a:pt x="0" y="119896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65037911-2AAF-B030-15DA-450E7ACB5CD3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19618" y="3301305"/>
            <a:ext cx="1507005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600" dirty="0">
                <a:solidFill>
                  <a:srgbClr val="F2F4F5"/>
                </a:solidFill>
                <a:latin typeface="Ubuntu Bold"/>
              </a:rPr>
              <a:t>CHALLENGE</a:t>
            </a:r>
          </a:p>
        </p:txBody>
      </p:sp>
      <p:sp>
        <p:nvSpPr>
          <p:cNvPr id="7" name="Freeform 7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"/>
            </a:stretch>
          </a:blipFill>
        </p:spPr>
      </p:sp>
      <p:grpSp>
        <p:nvGrpSpPr>
          <p:cNvPr id="8" name="Group 8"/>
          <p:cNvGrpSpPr/>
          <p:nvPr/>
        </p:nvGrpSpPr>
        <p:grpSpPr>
          <a:xfrm rot="-1728983">
            <a:off x="15428557" y="8721658"/>
            <a:ext cx="2497587" cy="2476514"/>
            <a:chOff x="0" y="0"/>
            <a:chExt cx="1209166" cy="1198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9166" cy="1198964"/>
            </a:xfrm>
            <a:custGeom>
              <a:avLst/>
              <a:gdLst/>
              <a:ahLst/>
              <a:cxnLst/>
              <a:rect l="l" t="t" r="r" b="b"/>
              <a:pathLst>
                <a:path w="1209166" h="1198964">
                  <a:moveTo>
                    <a:pt x="0" y="0"/>
                  </a:moveTo>
                  <a:lnTo>
                    <a:pt x="1209166" y="0"/>
                  </a:lnTo>
                  <a:lnTo>
                    <a:pt x="1209166" y="1198964"/>
                  </a:lnTo>
                  <a:lnTo>
                    <a:pt x="0" y="119896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0"/>
            <a:ext cx="6827653" cy="6298308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32024" t="-158096" r="-2"/>
            </a:stretch>
          </a:blipFill>
        </p:spPr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9DDABE0-46C9-E977-E09A-59CE4FFD6A67}"/>
              </a:ext>
            </a:extLst>
          </p:cNvPr>
          <p:cNvSpPr/>
          <p:nvPr/>
        </p:nvSpPr>
        <p:spPr>
          <a:xfrm rot="9296476">
            <a:off x="12076082" y="2403571"/>
            <a:ext cx="9055258" cy="8737342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520" t="-86048" r="-24426"/>
            </a:stretch>
          </a:blipFill>
        </p:spPr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A42EA965-2179-E3EF-BF31-86794B167A7B}"/>
              </a:ext>
            </a:extLst>
          </p:cNvPr>
          <p:cNvSpPr txBox="1"/>
          <p:nvPr/>
        </p:nvSpPr>
        <p:spPr>
          <a:xfrm>
            <a:off x="2720102" y="5124450"/>
            <a:ext cx="9294505" cy="330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7" b="0" i="0" u="none" strike="noStrike" kern="1200" cap="none" spc="0" normalizeH="0" baseline="0" noProof="0" dirty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How to facilitate user access to frequency information and make management and allocation more efficient?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769371" y="-1448863"/>
            <a:ext cx="5885982" cy="4373308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9618" b="-7900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21371" y="4331280"/>
            <a:ext cx="3086100" cy="6303350"/>
            <a:chOff x="0" y="-19050"/>
            <a:chExt cx="812800" cy="16601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641092"/>
            </a:xfrm>
            <a:custGeom>
              <a:avLst/>
              <a:gdLst/>
              <a:ahLst/>
              <a:cxnLst/>
              <a:rect l="l" t="t" r="r" b="b"/>
              <a:pathLst>
                <a:path w="368852" h="1641092">
                  <a:moveTo>
                    <a:pt x="0" y="0"/>
                  </a:moveTo>
                  <a:lnTo>
                    <a:pt x="368852" y="0"/>
                  </a:lnTo>
                  <a:lnTo>
                    <a:pt x="368852" y="1641092"/>
                  </a:lnTo>
                  <a:lnTo>
                    <a:pt x="0" y="1641092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713353">
            <a:off x="10679985" y="7557752"/>
            <a:ext cx="903622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4" y="0"/>
                </a:lnTo>
                <a:lnTo>
                  <a:pt x="10749464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96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58398" y="4733001"/>
            <a:ext cx="824815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 dirty="0">
                <a:solidFill>
                  <a:srgbClr val="1D1D1B"/>
                </a:solidFill>
                <a:latin typeface="DM Sans"/>
              </a:rPr>
              <a:t>frequency information in online GIS platform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8398" y="5818851"/>
            <a:ext cx="824815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user interface for frequency application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58398" y="6904701"/>
            <a:ext cx="1250823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network sharing concept for same type of communications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21371" y="2844233"/>
            <a:ext cx="9162000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>
                <a:solidFill>
                  <a:srgbClr val="EF7D00"/>
                </a:solidFill>
                <a:latin typeface="Ubuntu Bold"/>
              </a:rPr>
              <a:t>KEY</a:t>
            </a:r>
            <a:r>
              <a:rPr lang="en-US" sz="9000">
                <a:solidFill>
                  <a:srgbClr val="231F20"/>
                </a:solidFill>
                <a:latin typeface="Ubuntu Bold"/>
              </a:rPr>
              <a:t> FUNCTIONS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4908" y="4742526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54908" y="5757420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54908" y="6843270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828880" y="-1569941"/>
            <a:ext cx="5854176" cy="45392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7"/>
                </a:lnTo>
                <a:lnTo>
                  <a:pt x="0" y="7828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322" t="1" b="-7246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21371" y="4403611"/>
            <a:ext cx="1400485" cy="6231020"/>
            <a:chOff x="0" y="0"/>
            <a:chExt cx="368852" cy="16410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641092"/>
            </a:xfrm>
            <a:custGeom>
              <a:avLst/>
              <a:gdLst/>
              <a:ahLst/>
              <a:cxnLst/>
              <a:rect l="l" t="t" r="r" b="b"/>
              <a:pathLst>
                <a:path w="368852" h="1641092">
                  <a:moveTo>
                    <a:pt x="0" y="0"/>
                  </a:moveTo>
                  <a:lnTo>
                    <a:pt x="368852" y="0"/>
                  </a:lnTo>
                  <a:lnTo>
                    <a:pt x="368852" y="1641092"/>
                  </a:lnTo>
                  <a:lnTo>
                    <a:pt x="0" y="1641092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713353">
            <a:off x="10686931" y="7585042"/>
            <a:ext cx="8922044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4" y="0"/>
                </a:lnTo>
                <a:lnTo>
                  <a:pt x="10749464" y="2687366"/>
                </a:lnTo>
                <a:lnTo>
                  <a:pt x="0" y="2687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048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65033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4" y="0"/>
                </a:lnTo>
                <a:lnTo>
                  <a:pt x="2024634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21371" y="2844233"/>
            <a:ext cx="13181761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00"/>
              </a:lnSpc>
            </a:pPr>
            <a:r>
              <a:rPr lang="en-US" sz="9000">
                <a:solidFill>
                  <a:srgbClr val="EF7D00"/>
                </a:solidFill>
                <a:latin typeface="Ubuntu Bold"/>
              </a:rPr>
              <a:t>METRICS </a:t>
            </a:r>
            <a:r>
              <a:rPr lang="en-US" sz="9000">
                <a:solidFill>
                  <a:srgbClr val="1D1D1B"/>
                </a:solidFill>
                <a:latin typeface="Ubuntu Bold"/>
              </a:rPr>
              <a:t>FOR﻿ SUCESS</a:t>
            </a:r>
            <a:r>
              <a:rPr lang="en-US" sz="9000">
                <a:solidFill>
                  <a:srgbClr val="EF7D00"/>
                </a:solidFill>
                <a:latin typeface="Ubuntu Bold"/>
              </a:rPr>
              <a:t>​</a:t>
            </a:r>
          </a:p>
        </p:txBody>
      </p:sp>
      <p:sp>
        <p:nvSpPr>
          <p:cNvPr id="9" name="Freeform 9"/>
          <p:cNvSpPr/>
          <p:nvPr/>
        </p:nvSpPr>
        <p:spPr>
          <a:xfrm>
            <a:off x="1654908" y="4742526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54908" y="6307248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4908" y="7613832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99276" y="4575357"/>
            <a:ext cx="1157243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 dirty="0">
                <a:solidFill>
                  <a:srgbClr val="1D1D1B"/>
                </a:solidFill>
                <a:latin typeface="DM Sans"/>
              </a:rPr>
              <a:t>online system for finding out RF status and conditions of use at any point in the territory of Lithuania​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99276" y="6140079"/>
            <a:ext cx="9248939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user friendly application management and effective frequency allocation process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99276" y="7704801"/>
            <a:ext cx="1250823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sharing of occupied but unused frequencies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99276" y="8733501"/>
            <a:ext cx="1250823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</a:pPr>
            <a:r>
              <a:rPr lang="en-US" sz="3000">
                <a:solidFill>
                  <a:srgbClr val="1D1D1B"/>
                </a:solidFill>
                <a:latin typeface="DM Sans"/>
              </a:rPr>
              <a:t>less administrative burden for RRT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54908" y="8659188"/>
            <a:ext cx="1163325" cy="599112"/>
          </a:xfrm>
          <a:custGeom>
            <a:avLst/>
            <a:gdLst/>
            <a:ahLst/>
            <a:cxnLst/>
            <a:rect l="l" t="t" r="r" b="b"/>
            <a:pathLst>
              <a:path w="1163325" h="599112">
                <a:moveTo>
                  <a:pt x="0" y="0"/>
                </a:moveTo>
                <a:lnTo>
                  <a:pt x="1163324" y="0"/>
                </a:lnTo>
                <a:lnTo>
                  <a:pt x="1163324" y="599112"/>
                </a:lnTo>
                <a:lnTo>
                  <a:pt x="0" y="59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908658">
            <a:off x="2058724" y="3930026"/>
            <a:ext cx="4045410" cy="4011278"/>
            <a:chOff x="0" y="0"/>
            <a:chExt cx="1209166" cy="11989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9166" cy="1198964"/>
            </a:xfrm>
            <a:custGeom>
              <a:avLst/>
              <a:gdLst/>
              <a:ahLst/>
              <a:cxnLst/>
              <a:rect l="l" t="t" r="r" b="b"/>
              <a:pathLst>
                <a:path w="1209166" h="1198964">
                  <a:moveTo>
                    <a:pt x="0" y="0"/>
                  </a:moveTo>
                  <a:lnTo>
                    <a:pt x="1209166" y="0"/>
                  </a:lnTo>
                  <a:lnTo>
                    <a:pt x="1209166" y="1198964"/>
                  </a:lnTo>
                  <a:lnTo>
                    <a:pt x="0" y="1198964"/>
                  </a:lnTo>
                  <a:close/>
                </a:path>
              </a:pathLst>
            </a:custGeom>
            <a:solidFill>
              <a:srgbClr val="EF7D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66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46922" y="3052836"/>
            <a:ext cx="12901330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EF7D00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IMPORTANT</a:t>
            </a: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2F4F5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ASPECT​</a:t>
            </a:r>
          </a:p>
        </p:txBody>
      </p:sp>
      <p:sp>
        <p:nvSpPr>
          <p:cNvPr id="6" name="Freeform 6"/>
          <p:cNvSpPr/>
          <p:nvPr/>
        </p:nvSpPr>
        <p:spPr>
          <a:xfrm>
            <a:off x="10603981" y="-266700"/>
            <a:ext cx="7836420" cy="5867400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3"/>
                </a:lnTo>
                <a:lnTo>
                  <a:pt x="0" y="162556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77050" r="-10215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9552" y="4101695"/>
            <a:ext cx="5183754" cy="4008770"/>
          </a:xfrm>
          <a:custGeom>
            <a:avLst/>
            <a:gdLst/>
            <a:ahLst/>
            <a:cxnLst/>
            <a:rect l="l" t="t" r="r" b="b"/>
            <a:pathLst>
              <a:path w="5183754" h="4008770">
                <a:moveTo>
                  <a:pt x="0" y="0"/>
                </a:moveTo>
                <a:lnTo>
                  <a:pt x="5183754" y="0"/>
                </a:lnTo>
                <a:lnTo>
                  <a:pt x="5183754" y="4008769"/>
                </a:lnTo>
                <a:lnTo>
                  <a:pt x="0" y="4008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46922" y="6077505"/>
            <a:ext cx="1202554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network sharing is not specified in the legislations</a:t>
            </a:r>
          </a:p>
        </p:txBody>
      </p:sp>
      <p:sp>
        <p:nvSpPr>
          <p:cNvPr id="9" name="Freeform 9"/>
          <p:cNvSpPr/>
          <p:nvPr/>
        </p:nvSpPr>
        <p:spPr>
          <a:xfrm>
            <a:off x="477235" y="0"/>
            <a:ext cx="2024635" cy="1254588"/>
          </a:xfrm>
          <a:custGeom>
            <a:avLst/>
            <a:gdLst/>
            <a:ahLst/>
            <a:cxnLst/>
            <a:rect l="l" t="t" r="r" b="b"/>
            <a:pathLst>
              <a:path w="2024635" h="1254588">
                <a:moveTo>
                  <a:pt x="0" y="0"/>
                </a:moveTo>
                <a:lnTo>
                  <a:pt x="2024635" y="0"/>
                </a:lnTo>
                <a:lnTo>
                  <a:pt x="2024635" y="1254588"/>
                </a:lnTo>
                <a:lnTo>
                  <a:pt x="0" y="12545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355</Words>
  <Application>Microsoft Office PowerPoint</Application>
  <PresentationFormat>Custom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Ubuntu</vt:lpstr>
      <vt:lpstr>Calibri</vt:lpstr>
      <vt:lpstr>Arial</vt:lpstr>
      <vt:lpstr>Ubuntu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GovTech</dc:title>
  <cp:lastModifiedBy>Šarūnas Oberauskas</cp:lastModifiedBy>
  <cp:revision>4</cp:revision>
  <dcterms:created xsi:type="dcterms:W3CDTF">2006-08-16T00:00:00Z</dcterms:created>
  <dcterms:modified xsi:type="dcterms:W3CDTF">2023-08-09T14:39:29Z</dcterms:modified>
  <dc:identifier>DAFq9wNdNTA</dc:identifier>
</cp:coreProperties>
</file>