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2F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C035-BEF0-10C3-4879-4B6BDF699C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C765743E-DD22-BD3A-22F7-0B5A4BB16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E6E2BFAC-F43E-9A87-10BB-006217376746}"/>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5" name="Footer Placeholder 4">
            <a:extLst>
              <a:ext uri="{FF2B5EF4-FFF2-40B4-BE49-F238E27FC236}">
                <a16:creationId xmlns:a16="http://schemas.microsoft.com/office/drawing/2014/main" id="{59FCA665-2D22-AF9A-8895-6B8A673C02DF}"/>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A55F009-17F9-A72E-ABF7-648499243115}"/>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220907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59FB6-F2A9-44C1-BC0C-FA301926C27F}"/>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F9510890-FCAD-D094-7F5C-F3F9A4B0BD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183D5B18-A0CF-3D65-43FC-28508948C91B}"/>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5" name="Footer Placeholder 4">
            <a:extLst>
              <a:ext uri="{FF2B5EF4-FFF2-40B4-BE49-F238E27FC236}">
                <a16:creationId xmlns:a16="http://schemas.microsoft.com/office/drawing/2014/main" id="{F34DEE0D-7C9D-052C-5C2D-93876CE3DCE0}"/>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BA2DBC3C-DEEA-9C69-46D7-2242F0C647E0}"/>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1864823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6B2648-A7DF-FAF0-4C86-8B6DD8A722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80691AFB-CF5E-66D6-038E-6209204F3D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DE764739-843C-85A5-CD39-95514A4BBC7D}"/>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5" name="Footer Placeholder 4">
            <a:extLst>
              <a:ext uri="{FF2B5EF4-FFF2-40B4-BE49-F238E27FC236}">
                <a16:creationId xmlns:a16="http://schemas.microsoft.com/office/drawing/2014/main" id="{EDD95D3A-3958-6824-0A6B-3517F2B5BCF2}"/>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929A7D69-4B54-D8D7-7898-2EC7105A8C2B}"/>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67454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4A71-C4C5-3C89-31F7-7C02C7A74EF0}"/>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9006BE38-7522-11FE-C3ED-556C4913E9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ED63FFF8-10F8-EC28-EE48-19BE787C1BE6}"/>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5" name="Footer Placeholder 4">
            <a:extLst>
              <a:ext uri="{FF2B5EF4-FFF2-40B4-BE49-F238E27FC236}">
                <a16:creationId xmlns:a16="http://schemas.microsoft.com/office/drawing/2014/main" id="{C6E7B4F4-8C01-E91A-4170-101CC64BF14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8033861D-0B99-1A62-BC14-DDBE3E886FE0}"/>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75988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2AF2F-C38F-7DE9-76D2-E6149FBC39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9D4ECCEF-9611-4505-4EBB-10D7B08AC4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C7E4A6-9478-BFFD-6EDF-97E2A5CF53A5}"/>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5" name="Footer Placeholder 4">
            <a:extLst>
              <a:ext uri="{FF2B5EF4-FFF2-40B4-BE49-F238E27FC236}">
                <a16:creationId xmlns:a16="http://schemas.microsoft.com/office/drawing/2014/main" id="{99308D8F-0815-CD21-AF17-89E6B423FE50}"/>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125C7F0A-7C45-7FEB-C308-617DD3BF1606}"/>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3641675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5805A-1765-DC02-F4AC-4285A861C32D}"/>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85C2F52F-2034-0E09-2A6A-36C276B790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C00990DF-6A4F-55A6-BCD7-77DAC2A828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B86C0D61-355A-8DC7-98A4-7BDA92F62BCF}"/>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6" name="Footer Placeholder 5">
            <a:extLst>
              <a:ext uri="{FF2B5EF4-FFF2-40B4-BE49-F238E27FC236}">
                <a16:creationId xmlns:a16="http://schemas.microsoft.com/office/drawing/2014/main" id="{1FC520E1-0580-0509-6F62-E4A288B1EBF2}"/>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899B4FAE-81E1-29AA-E30C-85DCB992474D}"/>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1310632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3842C-E619-8295-398B-955B3D606310}"/>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CF2FC025-E30E-4276-5E55-F28E94A54B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E43EE7-0208-F7FD-F821-1B3326C3D3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41B8A227-197B-8046-51F8-1965D18A8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56E332-EC0C-AB37-E77E-741BE42BFA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1546E4D4-583E-C884-BB65-09682ABD1C27}"/>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8" name="Footer Placeholder 7">
            <a:extLst>
              <a:ext uri="{FF2B5EF4-FFF2-40B4-BE49-F238E27FC236}">
                <a16:creationId xmlns:a16="http://schemas.microsoft.com/office/drawing/2014/main" id="{C46B90A7-D837-DF73-5B20-2335A25713BE}"/>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3FE7F3DE-131E-EF91-5E93-4BF876063910}"/>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182710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C670-493F-BDC9-2B56-056853A6CAA2}"/>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050954F1-B750-10A9-4981-385B2838DEF1}"/>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4" name="Footer Placeholder 3">
            <a:extLst>
              <a:ext uri="{FF2B5EF4-FFF2-40B4-BE49-F238E27FC236}">
                <a16:creationId xmlns:a16="http://schemas.microsoft.com/office/drawing/2014/main" id="{59A67773-FBB0-11DB-5153-8E5D38ADC73C}"/>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94203E16-FA7B-4507-4AD4-9FFB01A0C0C0}"/>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129570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F756DA-F20F-6A5C-2A48-E6BFD06D6D1D}"/>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3" name="Footer Placeholder 2">
            <a:extLst>
              <a:ext uri="{FF2B5EF4-FFF2-40B4-BE49-F238E27FC236}">
                <a16:creationId xmlns:a16="http://schemas.microsoft.com/office/drawing/2014/main" id="{871DF3E9-FF52-DBD8-45C9-89FCA70F0409}"/>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BF7976F6-E891-5F3E-27C6-2A08BE0965CD}"/>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1075975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7DBC8-0DA1-C6C4-F738-6F45503478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329FA9C7-AD78-AE93-7DB4-4550834F6A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A83F8BAA-6FBA-6D41-E2BB-6A387193F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9832E5-95F7-68C9-0320-FD01249167C8}"/>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6" name="Footer Placeholder 5">
            <a:extLst>
              <a:ext uri="{FF2B5EF4-FFF2-40B4-BE49-F238E27FC236}">
                <a16:creationId xmlns:a16="http://schemas.microsoft.com/office/drawing/2014/main" id="{50764236-B0D8-D3D5-D898-392066C25076}"/>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F6B2EAA1-E8EB-6342-8471-B9ED27233EF4}"/>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20546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2BD4F-2295-9A20-5222-C82AE80D01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491DD650-4515-8159-9937-F1BCAB25CB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65C96807-F3B6-A8C4-60C4-4933E678F7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2B281-3EFC-9F3E-07C7-C720E888E0E9}"/>
              </a:ext>
            </a:extLst>
          </p:cNvPr>
          <p:cNvSpPr>
            <a:spLocks noGrp="1"/>
          </p:cNvSpPr>
          <p:nvPr>
            <p:ph type="dt" sz="half" idx="10"/>
          </p:nvPr>
        </p:nvSpPr>
        <p:spPr/>
        <p:txBody>
          <a:bodyPr/>
          <a:lstStyle/>
          <a:p>
            <a:fld id="{12B4E0BF-8559-4C93-A695-FC24337DF97B}" type="datetimeFigureOut">
              <a:rPr lang="lt-LT" smtClean="0"/>
              <a:t>2023-08-09</a:t>
            </a:fld>
            <a:endParaRPr lang="lt-LT"/>
          </a:p>
        </p:txBody>
      </p:sp>
      <p:sp>
        <p:nvSpPr>
          <p:cNvPr id="6" name="Footer Placeholder 5">
            <a:extLst>
              <a:ext uri="{FF2B5EF4-FFF2-40B4-BE49-F238E27FC236}">
                <a16:creationId xmlns:a16="http://schemas.microsoft.com/office/drawing/2014/main" id="{18133D6F-5629-56F8-BC78-E833517A0E86}"/>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9EAD57D2-EE52-14BA-2350-730AAA661B3D}"/>
              </a:ext>
            </a:extLst>
          </p:cNvPr>
          <p:cNvSpPr>
            <a:spLocks noGrp="1"/>
          </p:cNvSpPr>
          <p:nvPr>
            <p:ph type="sldNum" sz="quarter" idx="12"/>
          </p:nvPr>
        </p:nvSpPr>
        <p:spPr/>
        <p:txBody>
          <a:bodyPr/>
          <a:lstStyle/>
          <a:p>
            <a:fld id="{5C07A2E1-67DB-46BD-9994-893E02DAEC95}" type="slidenum">
              <a:rPr lang="lt-LT" smtClean="0"/>
              <a:t>‹#›</a:t>
            </a:fld>
            <a:endParaRPr lang="lt-LT"/>
          </a:p>
        </p:txBody>
      </p:sp>
    </p:spTree>
    <p:extLst>
      <p:ext uri="{BB962C8B-B14F-4D97-AF65-F5344CB8AC3E}">
        <p14:creationId xmlns:p14="http://schemas.microsoft.com/office/powerpoint/2010/main" val="117141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7A5C21-1EE2-5118-3269-A372FDFF75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FA56A421-76EF-F313-E9CC-93BA2EE945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418DE1B4-7694-6B79-1755-4ED151FC9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4E0BF-8559-4C93-A695-FC24337DF97B}" type="datetimeFigureOut">
              <a:rPr lang="lt-LT" smtClean="0"/>
              <a:t>2023-08-09</a:t>
            </a:fld>
            <a:endParaRPr lang="lt-LT"/>
          </a:p>
        </p:txBody>
      </p:sp>
      <p:sp>
        <p:nvSpPr>
          <p:cNvPr id="5" name="Footer Placeholder 4">
            <a:extLst>
              <a:ext uri="{FF2B5EF4-FFF2-40B4-BE49-F238E27FC236}">
                <a16:creationId xmlns:a16="http://schemas.microsoft.com/office/drawing/2014/main" id="{9D527B1C-0B6F-38D5-97AC-24D558443F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539B30E0-C267-4479-ABD2-E878FE6651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7A2E1-67DB-46BD-9994-893E02DAEC95}" type="slidenum">
              <a:rPr lang="lt-LT" smtClean="0"/>
              <a:t>‹#›</a:t>
            </a:fld>
            <a:endParaRPr lang="lt-LT"/>
          </a:p>
        </p:txBody>
      </p:sp>
    </p:spTree>
    <p:extLst>
      <p:ext uri="{BB962C8B-B14F-4D97-AF65-F5344CB8AC3E}">
        <p14:creationId xmlns:p14="http://schemas.microsoft.com/office/powerpoint/2010/main" val="2995311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screen shot of a computer&#10;&#10;Description automatically generated">
            <a:extLst>
              <a:ext uri="{FF2B5EF4-FFF2-40B4-BE49-F238E27FC236}">
                <a16:creationId xmlns:a16="http://schemas.microsoft.com/office/drawing/2014/main" id="{DAD79D64-4146-5B0C-138B-A3D99FB3E14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3FB2757-84D4-8273-AFAE-B71E19D0FD47}"/>
              </a:ext>
            </a:extLst>
          </p:cNvPr>
          <p:cNvSpPr>
            <a:spLocks noGrp="1"/>
          </p:cNvSpPr>
          <p:nvPr>
            <p:ph type="ctrTitle"/>
          </p:nvPr>
        </p:nvSpPr>
        <p:spPr>
          <a:xfrm>
            <a:off x="3952240" y="2808514"/>
            <a:ext cx="7965440" cy="1651519"/>
          </a:xfrm>
        </p:spPr>
        <p:txBody>
          <a:bodyPr>
            <a:noAutofit/>
          </a:bodyPr>
          <a:lstStyle/>
          <a:p>
            <a:pPr algn="l"/>
            <a:r>
              <a:rPr lang="lt-LT" sz="3200" b="1" noProof="1">
                <a:solidFill>
                  <a:srgbClr val="7C2FEA"/>
                </a:solidFill>
                <a:latin typeface="Arial Nova" panose="020B0504020202020204" pitchFamily="34" charset="0"/>
              </a:rPr>
              <a:t>Kaip atpažinti istorinių pastatų pažeidimus ir vykdyti prevencinę priežiūrą per skaitmenizaciją</a:t>
            </a:r>
            <a:endParaRPr lang="lt-LT" sz="3200" noProof="1">
              <a:solidFill>
                <a:schemeClr val="bg1"/>
              </a:solidFill>
              <a:latin typeface="Arial Nova" panose="020B0504020202020204" pitchFamily="34" charset="0"/>
            </a:endParaRPr>
          </a:p>
        </p:txBody>
      </p:sp>
      <p:sp>
        <p:nvSpPr>
          <p:cNvPr id="3" name="Subtitle 2">
            <a:extLst>
              <a:ext uri="{FF2B5EF4-FFF2-40B4-BE49-F238E27FC236}">
                <a16:creationId xmlns:a16="http://schemas.microsoft.com/office/drawing/2014/main" id="{A023A184-818F-1C5C-FC71-E0C24BA6B203}"/>
              </a:ext>
            </a:extLst>
          </p:cNvPr>
          <p:cNvSpPr>
            <a:spLocks noGrp="1"/>
          </p:cNvSpPr>
          <p:nvPr>
            <p:ph type="subTitle" idx="1"/>
          </p:nvPr>
        </p:nvSpPr>
        <p:spPr>
          <a:xfrm>
            <a:off x="5425440" y="5169058"/>
            <a:ext cx="6685280" cy="766762"/>
          </a:xfrm>
        </p:spPr>
        <p:style>
          <a:lnRef idx="2">
            <a:schemeClr val="dk1">
              <a:shade val="15000"/>
            </a:schemeClr>
          </a:lnRef>
          <a:fillRef idx="1">
            <a:schemeClr val="dk1"/>
          </a:fillRef>
          <a:effectRef idx="0">
            <a:schemeClr val="dk1"/>
          </a:effectRef>
          <a:fontRef idx="minor">
            <a:schemeClr val="lt1"/>
          </a:fontRef>
        </p:style>
        <p:txBody>
          <a:bodyPr>
            <a:noAutofit/>
          </a:bodyPr>
          <a:lstStyle/>
          <a:p>
            <a:pPr algn="l"/>
            <a:r>
              <a:rPr lang="lt-LT" sz="2000" dirty="0">
                <a:solidFill>
                  <a:schemeClr val="bg1"/>
                </a:solidFill>
                <a:latin typeface="Arial Nova" panose="020B0504020202020204" pitchFamily="34" charset="0"/>
              </a:rPr>
              <a:t>Kultūros infrastruktūros centras</a:t>
            </a:r>
            <a:r>
              <a:rPr lang="en-US" sz="2000" dirty="0">
                <a:solidFill>
                  <a:schemeClr val="bg1"/>
                </a:solidFill>
                <a:latin typeface="Arial Nova" panose="020B0504020202020204" pitchFamily="34" charset="0"/>
              </a:rPr>
              <a:t> | </a:t>
            </a:r>
            <a:r>
              <a:rPr lang="lt-LT" sz="2000" dirty="0">
                <a:solidFill>
                  <a:schemeClr val="bg1"/>
                </a:solidFill>
                <a:latin typeface="Arial Nova" panose="020B0504020202020204" pitchFamily="34" charset="0"/>
              </a:rPr>
              <a:t>Direktoriaus pavaduotoja </a:t>
            </a:r>
            <a:r>
              <a:rPr lang="lt-LT" sz="2000" b="1" dirty="0">
                <a:solidFill>
                  <a:schemeClr val="bg1"/>
                </a:solidFill>
                <a:latin typeface="Arial Nova" panose="020B0504020202020204" pitchFamily="34" charset="0"/>
              </a:rPr>
              <a:t>Regina Rupšienė</a:t>
            </a:r>
          </a:p>
        </p:txBody>
      </p:sp>
      <p:sp>
        <p:nvSpPr>
          <p:cNvPr id="8" name="Rectangle 7">
            <a:extLst>
              <a:ext uri="{FF2B5EF4-FFF2-40B4-BE49-F238E27FC236}">
                <a16:creationId xmlns:a16="http://schemas.microsoft.com/office/drawing/2014/main" id="{ADE7835A-44B8-D65B-CBD1-55C0DDE779DB}"/>
              </a:ext>
            </a:extLst>
          </p:cNvPr>
          <p:cNvSpPr/>
          <p:nvPr/>
        </p:nvSpPr>
        <p:spPr>
          <a:xfrm>
            <a:off x="8162074" y="10126463"/>
            <a:ext cx="1246086" cy="134231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i="1" dirty="0"/>
              <a:t>vieta institucijos logotipui</a:t>
            </a:r>
          </a:p>
        </p:txBody>
      </p:sp>
      <p:pic>
        <p:nvPicPr>
          <p:cNvPr id="1026" name="Paveikslėlis 2">
            <a:extLst>
              <a:ext uri="{FF2B5EF4-FFF2-40B4-BE49-F238E27FC236}">
                <a16:creationId xmlns:a16="http://schemas.microsoft.com/office/drawing/2014/main" id="{D2B8F923-8C66-C2E7-9649-66191C2383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0155" y="4981427"/>
            <a:ext cx="1304005"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3524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ack background with a black square&#10;&#10;Description automatically generated">
            <a:extLst>
              <a:ext uri="{FF2B5EF4-FFF2-40B4-BE49-F238E27FC236}">
                <a16:creationId xmlns:a16="http://schemas.microsoft.com/office/drawing/2014/main" id="{8D2FD010-F25F-830D-09E3-88F23CC0E3BC}"/>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8C0B5299-F7E3-FC1A-D851-A21251C30D32}"/>
              </a:ext>
            </a:extLst>
          </p:cNvPr>
          <p:cNvSpPr>
            <a:spLocks noGrp="1"/>
          </p:cNvSpPr>
          <p:nvPr>
            <p:ph type="title"/>
          </p:nvPr>
        </p:nvSpPr>
        <p:spPr>
          <a:xfrm>
            <a:off x="838200" y="489664"/>
            <a:ext cx="10515600" cy="1056957"/>
          </a:xfrm>
        </p:spPr>
        <p:txBody>
          <a:bodyPr>
            <a:normAutofit/>
          </a:bodyPr>
          <a:lstStyle/>
          <a:p>
            <a:r>
              <a:rPr lang="en-US" sz="4000" b="1" dirty="0">
                <a:solidFill>
                  <a:srgbClr val="7C2FEA"/>
                </a:solidFill>
                <a:latin typeface="Arial Nova" panose="020B0504020202020204" pitchFamily="34" charset="0"/>
              </a:rPr>
              <a:t>ESAMA SITUACIJA</a:t>
            </a:r>
            <a:endParaRPr lang="lt-LT" sz="4000" b="1" dirty="0">
              <a:solidFill>
                <a:srgbClr val="7C2FEA"/>
              </a:solidFill>
              <a:latin typeface="Arial Nova" panose="020B0504020202020204" pitchFamily="34" charset="0"/>
            </a:endParaRPr>
          </a:p>
        </p:txBody>
      </p:sp>
      <p:sp>
        <p:nvSpPr>
          <p:cNvPr id="7" name="Rectangle 6">
            <a:extLst>
              <a:ext uri="{FF2B5EF4-FFF2-40B4-BE49-F238E27FC236}">
                <a16:creationId xmlns:a16="http://schemas.microsoft.com/office/drawing/2014/main" id="{0DA66ED5-E90F-24AD-D6C7-8A90AECFE461}"/>
              </a:ext>
            </a:extLst>
          </p:cNvPr>
          <p:cNvSpPr/>
          <p:nvPr/>
        </p:nvSpPr>
        <p:spPr>
          <a:xfrm>
            <a:off x="709126" y="1974931"/>
            <a:ext cx="4851917" cy="2531756"/>
          </a:xfrm>
          <a:prstGeom prst="rect">
            <a:avLst/>
          </a:prstGeom>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lt-LT" noProof="1">
                <a:latin typeface="Söhne"/>
                <a:ea typeface="Times New Roman" panose="02020603050405020304" pitchFamily="18" charset="0"/>
                <a:cs typeface="Times New Roman" panose="02020603050405020304" pitchFamily="18" charset="0"/>
              </a:rPr>
              <a:t>Kultūros paveldo objektų valdytojai privalo prižiūrėti kultūros paveldo objektus, laiku šalinti atsiradusius defektus (LR nekilnojamojo kultūros paveldo apsaugos įsatymo 14 str. 3 d.).</a:t>
            </a:r>
          </a:p>
          <a:p>
            <a:pPr marL="285750" indent="-285750">
              <a:buFont typeface="Arial" panose="020B0604020202020204" pitchFamily="34" charset="0"/>
              <a:buChar char="•"/>
            </a:pPr>
            <a:r>
              <a:rPr lang="lt-LT" noProof="1">
                <a:latin typeface="Söhne"/>
                <a:ea typeface="Times New Roman" panose="02020603050405020304" pitchFamily="18" charset="0"/>
                <a:cs typeface="Times New Roman" panose="02020603050405020304" pitchFamily="18" charset="0"/>
              </a:rPr>
              <a:t>Istoriniai pastatai, turintys kultūrinę vertę, neretai patiria vis didesnius pažeidimus dėl nepakankamos prevencinės priežiūros.</a:t>
            </a:r>
            <a:endParaRPr lang="lt-LT" noProof="1">
              <a:latin typeface="Söhne"/>
              <a:ea typeface="Calibri" panose="020F0502020204030204" pitchFamily="34" charset="0"/>
              <a:cs typeface="Times New Roman" panose="02020603050405020304" pitchFamily="18" charset="0"/>
            </a:endParaRPr>
          </a:p>
        </p:txBody>
      </p:sp>
      <p:sp>
        <p:nvSpPr>
          <p:cNvPr id="8" name="Title 1">
            <a:extLst>
              <a:ext uri="{FF2B5EF4-FFF2-40B4-BE49-F238E27FC236}">
                <a16:creationId xmlns:a16="http://schemas.microsoft.com/office/drawing/2014/main" id="{A7FBA866-ED19-1825-42BA-D13AE3815BBB}"/>
              </a:ext>
            </a:extLst>
          </p:cNvPr>
          <p:cNvSpPr txBox="1">
            <a:spLocks/>
          </p:cNvSpPr>
          <p:nvPr/>
        </p:nvSpPr>
        <p:spPr>
          <a:xfrm>
            <a:off x="931506" y="1525214"/>
            <a:ext cx="3611880" cy="28511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000" b="1" dirty="0">
                <a:solidFill>
                  <a:schemeClr val="bg1"/>
                </a:solidFill>
                <a:latin typeface="Arial Nova" panose="020B0504020202020204" pitchFamily="34" charset="0"/>
              </a:rPr>
              <a:t>KONTEKSTAS</a:t>
            </a:r>
          </a:p>
        </p:txBody>
      </p:sp>
      <p:sp>
        <p:nvSpPr>
          <p:cNvPr id="9" name="Rectangle 8">
            <a:extLst>
              <a:ext uri="{FF2B5EF4-FFF2-40B4-BE49-F238E27FC236}">
                <a16:creationId xmlns:a16="http://schemas.microsoft.com/office/drawing/2014/main" id="{41FE6F66-210C-195A-3139-2918948854AC}"/>
              </a:ext>
            </a:extLst>
          </p:cNvPr>
          <p:cNvSpPr/>
          <p:nvPr/>
        </p:nvSpPr>
        <p:spPr>
          <a:xfrm>
            <a:off x="5951219" y="1974930"/>
            <a:ext cx="4573711" cy="2531756"/>
          </a:xfrm>
          <a:prstGeom prst="rect">
            <a:avLst/>
          </a:prstGeom>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lt-LT" sz="1800" dirty="0">
                <a:effectLst/>
                <a:latin typeface="Söhne"/>
                <a:ea typeface="Times New Roman" panose="02020603050405020304" pitchFamily="18" charset="0"/>
                <a:cs typeface="Segoe UI" panose="020B0502040204020203" pitchFamily="34" charset="0"/>
              </a:rPr>
              <a:t>Kultūros paveldo objektų Lietuvoje yra apie 27000, iš jų apie 8000 statiniai.</a:t>
            </a:r>
          </a:p>
          <a:p>
            <a:pPr marL="285750" indent="-285750">
              <a:buFont typeface="Arial" panose="020B0604020202020204" pitchFamily="34" charset="0"/>
              <a:buChar char="•"/>
            </a:pPr>
            <a:r>
              <a:rPr lang="lt-LT" dirty="0">
                <a:latin typeface="Söhne"/>
                <a:cs typeface="Segoe UI" panose="020B0502040204020203" pitchFamily="34" charset="0"/>
              </a:rPr>
              <a:t>Problemą didina sezoniškumas.</a:t>
            </a:r>
          </a:p>
          <a:p>
            <a:pPr marL="285750" indent="-285750">
              <a:buFont typeface="Arial" panose="020B0604020202020204" pitchFamily="34" charset="0"/>
              <a:buChar char="•"/>
            </a:pPr>
            <a:r>
              <a:rPr lang="lt-LT" dirty="0">
                <a:latin typeface="Söhne"/>
                <a:cs typeface="Segoe UI" panose="020B0502040204020203" pitchFamily="34" charset="0"/>
              </a:rPr>
              <a:t>Problemos mastas siekia ne tik vietinį, regioninį, bet ir  globalų lygį, darydamas poveikį paveldo objektų išsaugojimui. </a:t>
            </a:r>
          </a:p>
        </p:txBody>
      </p:sp>
      <p:sp>
        <p:nvSpPr>
          <p:cNvPr id="10" name="Title 1">
            <a:extLst>
              <a:ext uri="{FF2B5EF4-FFF2-40B4-BE49-F238E27FC236}">
                <a16:creationId xmlns:a16="http://schemas.microsoft.com/office/drawing/2014/main" id="{DB73C8DD-456C-4122-06B9-38DF2F6EFD5A}"/>
              </a:ext>
            </a:extLst>
          </p:cNvPr>
          <p:cNvSpPr txBox="1">
            <a:spLocks/>
          </p:cNvSpPr>
          <p:nvPr/>
        </p:nvSpPr>
        <p:spPr>
          <a:xfrm>
            <a:off x="5951219" y="1508568"/>
            <a:ext cx="3611880" cy="28511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000" b="1" dirty="0">
                <a:solidFill>
                  <a:schemeClr val="bg1"/>
                </a:solidFill>
                <a:latin typeface="Arial Nova" panose="020B0504020202020204" pitchFamily="34" charset="0"/>
              </a:rPr>
              <a:t>PROBLEMOS MASTAS</a:t>
            </a:r>
          </a:p>
        </p:txBody>
      </p:sp>
      <p:sp>
        <p:nvSpPr>
          <p:cNvPr id="11" name="Rectangle 10">
            <a:extLst>
              <a:ext uri="{FF2B5EF4-FFF2-40B4-BE49-F238E27FC236}">
                <a16:creationId xmlns:a16="http://schemas.microsoft.com/office/drawing/2014/main" id="{57F1C008-A85F-19A5-C683-BC51DBDE391D}"/>
              </a:ext>
            </a:extLst>
          </p:cNvPr>
          <p:cNvSpPr/>
          <p:nvPr/>
        </p:nvSpPr>
        <p:spPr>
          <a:xfrm>
            <a:off x="709126" y="4947614"/>
            <a:ext cx="9815803" cy="1476919"/>
          </a:xfrm>
          <a:prstGeom prst="rect">
            <a:avLst/>
          </a:prstGeom>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nSpc>
                <a:spcPct val="107000"/>
              </a:lnSpc>
              <a:spcAft>
                <a:spcPts val="500"/>
              </a:spcAft>
            </a:pPr>
            <a:r>
              <a:rPr lang="lt-LT" b="0" i="0" dirty="0">
                <a:solidFill>
                  <a:schemeClr val="bg1"/>
                </a:solidFill>
                <a:effectLst/>
                <a:latin typeface="Söhne"/>
              </a:rPr>
              <a:t>Kultūros paveldo statinių savininkai ar valdytojai dažnai stokoja žinių ir supratimo apie tinkamą kultūros paveldo pastatų prevencinę priežiūrą bei saugojimą, ypač ankstyvoje pažeidimų stadijoje. Vėlyvame pažeidimų aptikimo etape padaryta žala gali turėti rimtų padarinių, įskaitant neigiamą įtaką pastatų vertei ir būklės išsaugojimui, išlaidų padidėjimui statinių restauravimui ir sutvarkymui.</a:t>
            </a:r>
            <a:endParaRPr lang="lt-LT"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le 1">
            <a:extLst>
              <a:ext uri="{FF2B5EF4-FFF2-40B4-BE49-F238E27FC236}">
                <a16:creationId xmlns:a16="http://schemas.microsoft.com/office/drawing/2014/main" id="{D9DB94B9-EB21-296F-BCAA-163C70D0584E}"/>
              </a:ext>
            </a:extLst>
          </p:cNvPr>
          <p:cNvSpPr txBox="1">
            <a:spLocks/>
          </p:cNvSpPr>
          <p:nvPr/>
        </p:nvSpPr>
        <p:spPr>
          <a:xfrm>
            <a:off x="709127" y="4627837"/>
            <a:ext cx="3611880" cy="28511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000" b="1" dirty="0">
                <a:solidFill>
                  <a:schemeClr val="bg1"/>
                </a:solidFill>
                <a:latin typeface="Arial Nova" panose="020B0504020202020204" pitchFamily="34" charset="0"/>
              </a:rPr>
              <a:t>PROBLEMA</a:t>
            </a:r>
          </a:p>
        </p:txBody>
      </p:sp>
    </p:spTree>
    <p:extLst>
      <p:ext uri="{BB962C8B-B14F-4D97-AF65-F5344CB8AC3E}">
        <p14:creationId xmlns:p14="http://schemas.microsoft.com/office/powerpoint/2010/main" val="1683998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ack background with a black square&#10;&#10;Description automatically generated">
            <a:extLst>
              <a:ext uri="{FF2B5EF4-FFF2-40B4-BE49-F238E27FC236}">
                <a16:creationId xmlns:a16="http://schemas.microsoft.com/office/drawing/2014/main" id="{8D2FD010-F25F-830D-09E3-88F23CC0E3BC}"/>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8C0B5299-F7E3-FC1A-D851-A21251C30D32}"/>
              </a:ext>
            </a:extLst>
          </p:cNvPr>
          <p:cNvSpPr>
            <a:spLocks noGrp="1"/>
          </p:cNvSpPr>
          <p:nvPr>
            <p:ph type="title"/>
          </p:nvPr>
        </p:nvSpPr>
        <p:spPr/>
        <p:txBody>
          <a:bodyPr>
            <a:normAutofit/>
          </a:bodyPr>
          <a:lstStyle/>
          <a:p>
            <a:r>
              <a:rPr lang="lt-LT" sz="4000" b="1" dirty="0">
                <a:solidFill>
                  <a:srgbClr val="7C2FEA"/>
                </a:solidFill>
                <a:latin typeface="Arial Nova" panose="020B0504020202020204" pitchFamily="34" charset="0"/>
              </a:rPr>
              <a:t>GOVTECH IŠŠŪKIS</a:t>
            </a:r>
          </a:p>
        </p:txBody>
      </p:sp>
      <p:sp>
        <p:nvSpPr>
          <p:cNvPr id="3" name="Title 1">
            <a:extLst>
              <a:ext uri="{FF2B5EF4-FFF2-40B4-BE49-F238E27FC236}">
                <a16:creationId xmlns:a16="http://schemas.microsoft.com/office/drawing/2014/main" id="{88774D27-75E0-A857-8774-B0F43A47858D}"/>
              </a:ext>
            </a:extLst>
          </p:cNvPr>
          <p:cNvSpPr txBox="1">
            <a:spLocks/>
          </p:cNvSpPr>
          <p:nvPr/>
        </p:nvSpPr>
        <p:spPr>
          <a:xfrm>
            <a:off x="1010920" y="2766218"/>
            <a:ext cx="9362440" cy="1325563"/>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4000" b="1" dirty="0">
                <a:solidFill>
                  <a:schemeClr val="bg1"/>
                </a:solidFill>
                <a:latin typeface="Arial Nova" panose="020B0504020202020204" pitchFamily="34" charset="0"/>
              </a:rPr>
              <a:t>Kaip padėti istorinių ir kultūros paveldo statinių savininkams atpažinti statinių pažeidimus ir laiku juos pašalinti?</a:t>
            </a:r>
          </a:p>
        </p:txBody>
      </p:sp>
      <p:sp>
        <p:nvSpPr>
          <p:cNvPr id="4" name="Title 1">
            <a:extLst>
              <a:ext uri="{FF2B5EF4-FFF2-40B4-BE49-F238E27FC236}">
                <a16:creationId xmlns:a16="http://schemas.microsoft.com/office/drawing/2014/main" id="{1D8DE0BA-09F2-13AF-29B1-E0B08C1661E7}"/>
              </a:ext>
            </a:extLst>
          </p:cNvPr>
          <p:cNvSpPr txBox="1">
            <a:spLocks/>
          </p:cNvSpPr>
          <p:nvPr/>
        </p:nvSpPr>
        <p:spPr>
          <a:xfrm>
            <a:off x="1010920" y="1440655"/>
            <a:ext cx="72694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lt-LT" sz="1200" i="1" dirty="0">
              <a:solidFill>
                <a:schemeClr val="accent2">
                  <a:lumMod val="60000"/>
                  <a:lumOff val="40000"/>
                </a:schemeClr>
              </a:solidFill>
              <a:latin typeface="Arial Nova" panose="020B0504020202020204" pitchFamily="34" charset="0"/>
            </a:endParaRPr>
          </a:p>
        </p:txBody>
      </p:sp>
    </p:spTree>
    <p:extLst>
      <p:ext uri="{BB962C8B-B14F-4D97-AF65-F5344CB8AC3E}">
        <p14:creationId xmlns:p14="http://schemas.microsoft.com/office/powerpoint/2010/main" val="3156943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ack background with a black square&#10;&#10;Description automatically generated">
            <a:extLst>
              <a:ext uri="{FF2B5EF4-FFF2-40B4-BE49-F238E27FC236}">
                <a16:creationId xmlns:a16="http://schemas.microsoft.com/office/drawing/2014/main" id="{8D2FD010-F25F-830D-09E3-88F23CC0E3BC}"/>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8C0B5299-F7E3-FC1A-D851-A21251C30D32}"/>
              </a:ext>
            </a:extLst>
          </p:cNvPr>
          <p:cNvSpPr>
            <a:spLocks noGrp="1"/>
          </p:cNvSpPr>
          <p:nvPr>
            <p:ph type="title"/>
          </p:nvPr>
        </p:nvSpPr>
        <p:spPr/>
        <p:txBody>
          <a:bodyPr>
            <a:normAutofit/>
          </a:bodyPr>
          <a:lstStyle/>
          <a:p>
            <a:r>
              <a:rPr lang="lt-LT" sz="4000" b="1" dirty="0">
                <a:solidFill>
                  <a:srgbClr val="7C2FEA"/>
                </a:solidFill>
                <a:latin typeface="Arial Nova" panose="020B0504020202020204" pitchFamily="34" charset="0"/>
              </a:rPr>
              <a:t>SPRENDIMO PARAMETRAI</a:t>
            </a:r>
          </a:p>
        </p:txBody>
      </p:sp>
      <p:sp>
        <p:nvSpPr>
          <p:cNvPr id="3" name="Title 1">
            <a:extLst>
              <a:ext uri="{FF2B5EF4-FFF2-40B4-BE49-F238E27FC236}">
                <a16:creationId xmlns:a16="http://schemas.microsoft.com/office/drawing/2014/main" id="{985FD0DF-DE4E-39A8-839F-450C78018F4B}"/>
              </a:ext>
            </a:extLst>
          </p:cNvPr>
          <p:cNvSpPr txBox="1">
            <a:spLocks/>
          </p:cNvSpPr>
          <p:nvPr/>
        </p:nvSpPr>
        <p:spPr>
          <a:xfrm>
            <a:off x="685800" y="3707131"/>
            <a:ext cx="3611880" cy="28511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000" b="1" dirty="0">
                <a:solidFill>
                  <a:schemeClr val="bg1"/>
                </a:solidFill>
                <a:latin typeface="Arial Nova" panose="020B0504020202020204" pitchFamily="34" charset="0"/>
              </a:rPr>
              <a:t>SPRENDIMO FUNKCIJOS</a:t>
            </a:r>
          </a:p>
        </p:txBody>
      </p:sp>
      <p:sp>
        <p:nvSpPr>
          <p:cNvPr id="4" name="Rectangle 3">
            <a:extLst>
              <a:ext uri="{FF2B5EF4-FFF2-40B4-BE49-F238E27FC236}">
                <a16:creationId xmlns:a16="http://schemas.microsoft.com/office/drawing/2014/main" id="{5C835415-840A-068A-4DB7-09EEC54AAE45}"/>
              </a:ext>
            </a:extLst>
          </p:cNvPr>
          <p:cNvSpPr/>
          <p:nvPr/>
        </p:nvSpPr>
        <p:spPr>
          <a:xfrm>
            <a:off x="787400" y="4050665"/>
            <a:ext cx="4394200" cy="2442210"/>
          </a:xfrm>
          <a:prstGeom prst="rect">
            <a:avLst/>
          </a:prstGeom>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lt-LT" sz="2000" dirty="0">
                <a:latin typeface="Söhne"/>
              </a:rPr>
              <a:t>Sukuriami statinių išsaugojimo mokymo tinklai.</a:t>
            </a:r>
          </a:p>
          <a:p>
            <a:pPr marL="285750" indent="-285750">
              <a:buFont typeface="Arial" panose="020B0604020202020204" pitchFamily="34" charset="0"/>
              <a:buChar char="•"/>
            </a:pPr>
            <a:r>
              <a:rPr lang="lt-LT" sz="2000" dirty="0">
                <a:latin typeface="Söhne"/>
              </a:rPr>
              <a:t>Sukuriama statinių pažeidimų atpažinimo sistema.</a:t>
            </a:r>
            <a:endParaRPr lang="en-US" sz="2000" dirty="0">
              <a:latin typeface="Söhne"/>
            </a:endParaRPr>
          </a:p>
          <a:p>
            <a:pPr marL="285750" indent="-285750">
              <a:buFont typeface="Arial" panose="020B0604020202020204" pitchFamily="34" charset="0"/>
              <a:buChar char="•"/>
            </a:pPr>
            <a:r>
              <a:rPr lang="lt-LT" sz="2000" dirty="0">
                <a:latin typeface="Söhne"/>
              </a:rPr>
              <a:t>Sugeneruojamas prevencinės priežiūros planas su jo įgyvendinimo pasiūlymais.</a:t>
            </a:r>
            <a:endParaRPr lang="en-US" sz="2000" dirty="0">
              <a:latin typeface="Söhne"/>
            </a:endParaRPr>
          </a:p>
        </p:txBody>
      </p:sp>
      <p:sp>
        <p:nvSpPr>
          <p:cNvPr id="6" name="Title 1">
            <a:extLst>
              <a:ext uri="{FF2B5EF4-FFF2-40B4-BE49-F238E27FC236}">
                <a16:creationId xmlns:a16="http://schemas.microsoft.com/office/drawing/2014/main" id="{0916EE08-7115-777B-AEEC-F3AEE6A9BF81}"/>
              </a:ext>
            </a:extLst>
          </p:cNvPr>
          <p:cNvSpPr txBox="1">
            <a:spLocks/>
          </p:cNvSpPr>
          <p:nvPr/>
        </p:nvSpPr>
        <p:spPr>
          <a:xfrm>
            <a:off x="685800" y="1770698"/>
            <a:ext cx="3611880" cy="28511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chemeClr val="bg1"/>
                </a:solidFill>
                <a:latin typeface="Arial Nova" panose="020B0504020202020204" pitchFamily="34" charset="0"/>
              </a:rPr>
              <a:t>SPENDIMO </a:t>
            </a:r>
            <a:r>
              <a:rPr lang="lt-LT" sz="2000" b="1" dirty="0">
                <a:solidFill>
                  <a:schemeClr val="bg1"/>
                </a:solidFill>
                <a:latin typeface="Arial Nova" panose="020B0504020202020204" pitchFamily="34" charset="0"/>
              </a:rPr>
              <a:t>NAUDOTOJAI</a:t>
            </a:r>
          </a:p>
        </p:txBody>
      </p:sp>
      <p:sp>
        <p:nvSpPr>
          <p:cNvPr id="7" name="Rectangle 6">
            <a:extLst>
              <a:ext uri="{FF2B5EF4-FFF2-40B4-BE49-F238E27FC236}">
                <a16:creationId xmlns:a16="http://schemas.microsoft.com/office/drawing/2014/main" id="{46D432F4-076B-5E04-525C-541793FA0CBA}"/>
              </a:ext>
            </a:extLst>
          </p:cNvPr>
          <p:cNvSpPr/>
          <p:nvPr/>
        </p:nvSpPr>
        <p:spPr>
          <a:xfrm>
            <a:off x="787400" y="2135823"/>
            <a:ext cx="4394200" cy="1325563"/>
          </a:xfrm>
          <a:prstGeom prst="rect">
            <a:avLst/>
          </a:prstGeom>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lt-LT" dirty="0">
                <a:latin typeface="Söhne"/>
              </a:rPr>
              <a:t>Kultūros paveldo objektų valdytojai (fiziniai ir juridiniai asmenys);</a:t>
            </a:r>
          </a:p>
          <a:p>
            <a:pPr marL="285750" indent="-285750">
              <a:buFont typeface="Arial" panose="020B0604020202020204" pitchFamily="34" charset="0"/>
              <a:buChar char="•"/>
            </a:pPr>
            <a:r>
              <a:rPr lang="lt-LT" dirty="0">
                <a:latin typeface="Söhne"/>
              </a:rPr>
              <a:t>Valdžios institucijos (KPD, KIC, KM)</a:t>
            </a:r>
          </a:p>
        </p:txBody>
      </p:sp>
      <p:sp>
        <p:nvSpPr>
          <p:cNvPr id="8" name="Title 1">
            <a:extLst>
              <a:ext uri="{FF2B5EF4-FFF2-40B4-BE49-F238E27FC236}">
                <a16:creationId xmlns:a16="http://schemas.microsoft.com/office/drawing/2014/main" id="{4445F163-C12F-4AD8-CCD2-0DAC6C3C02B6}"/>
              </a:ext>
            </a:extLst>
          </p:cNvPr>
          <p:cNvSpPr txBox="1">
            <a:spLocks/>
          </p:cNvSpPr>
          <p:nvPr/>
        </p:nvSpPr>
        <p:spPr>
          <a:xfrm>
            <a:off x="5725160" y="1763871"/>
            <a:ext cx="3611880" cy="28511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000" b="1" dirty="0">
                <a:solidFill>
                  <a:schemeClr val="bg1"/>
                </a:solidFill>
                <a:latin typeface="Arial Nova" panose="020B0504020202020204" pitchFamily="34" charset="0"/>
              </a:rPr>
              <a:t>SPRENDIMO VEIKSMINGUMAS</a:t>
            </a:r>
          </a:p>
        </p:txBody>
      </p:sp>
      <p:sp>
        <p:nvSpPr>
          <p:cNvPr id="9" name="Rectangle 8">
            <a:extLst>
              <a:ext uri="{FF2B5EF4-FFF2-40B4-BE49-F238E27FC236}">
                <a16:creationId xmlns:a16="http://schemas.microsoft.com/office/drawing/2014/main" id="{AE27AE7C-D449-F784-B0F0-E1785A91A33F}"/>
              </a:ext>
            </a:extLst>
          </p:cNvPr>
          <p:cNvSpPr/>
          <p:nvPr/>
        </p:nvSpPr>
        <p:spPr>
          <a:xfrm>
            <a:off x="5826760" y="2135822"/>
            <a:ext cx="5323322" cy="2442210"/>
          </a:xfrm>
          <a:prstGeom prst="rect">
            <a:avLst/>
          </a:prstGeom>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lt-LT" noProof="1">
                <a:latin typeface="Söhne"/>
              </a:rPr>
              <a:t>Padidėjęs istorinių objektų, kurie pradėti tvarkyti šalinant nedidelius pažeidimus, skaičius.</a:t>
            </a:r>
          </a:p>
          <a:p>
            <a:pPr marL="285750" indent="-285750">
              <a:buFont typeface="Arial" panose="020B0604020202020204" pitchFamily="34" charset="0"/>
              <a:buChar char="•"/>
            </a:pPr>
            <a:r>
              <a:rPr lang="lt-LT" noProof="1">
                <a:latin typeface="Söhne"/>
              </a:rPr>
              <a:t>Sumažėjęs objektų, kuriems kyla grėsmė pastato nykimui, skaičius.</a:t>
            </a:r>
          </a:p>
          <a:p>
            <a:pPr marL="285750" indent="-285750">
              <a:buFont typeface="Arial" panose="020B0604020202020204" pitchFamily="34" charset="0"/>
              <a:buChar char="•"/>
            </a:pPr>
            <a:r>
              <a:rPr lang="lt-LT" noProof="1">
                <a:latin typeface="Söhne"/>
              </a:rPr>
              <a:t>Padidėjęs gyventojų, turinčių kultūros objektus ir istorinius statinius, sąmoningumas ir supratimas apie kultūros paveldo objektų išsaugojimą ir prevenciją.</a:t>
            </a:r>
          </a:p>
        </p:txBody>
      </p:sp>
      <p:sp>
        <p:nvSpPr>
          <p:cNvPr id="10" name="Title 1">
            <a:extLst>
              <a:ext uri="{FF2B5EF4-FFF2-40B4-BE49-F238E27FC236}">
                <a16:creationId xmlns:a16="http://schemas.microsoft.com/office/drawing/2014/main" id="{C22B7FC3-3269-52E3-812E-B53EF716E4AB}"/>
              </a:ext>
            </a:extLst>
          </p:cNvPr>
          <p:cNvSpPr txBox="1">
            <a:spLocks/>
          </p:cNvSpPr>
          <p:nvPr/>
        </p:nvSpPr>
        <p:spPr>
          <a:xfrm>
            <a:off x="5613400" y="4776156"/>
            <a:ext cx="3611880" cy="28511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t-LT" sz="2000" b="1" dirty="0">
                <a:solidFill>
                  <a:schemeClr val="bg1"/>
                </a:solidFill>
                <a:latin typeface="Arial Nova" panose="020B0504020202020204" pitchFamily="34" charset="0"/>
              </a:rPr>
              <a:t>TAIP PAT SVARBU, KAD...</a:t>
            </a:r>
          </a:p>
        </p:txBody>
      </p:sp>
      <p:sp>
        <p:nvSpPr>
          <p:cNvPr id="12" name="Rectangle 11">
            <a:extLst>
              <a:ext uri="{FF2B5EF4-FFF2-40B4-BE49-F238E27FC236}">
                <a16:creationId xmlns:a16="http://schemas.microsoft.com/office/drawing/2014/main" id="{6BCF2943-F962-C773-3261-5E56D28B7AFB}"/>
              </a:ext>
            </a:extLst>
          </p:cNvPr>
          <p:cNvSpPr/>
          <p:nvPr/>
        </p:nvSpPr>
        <p:spPr>
          <a:xfrm>
            <a:off x="5889072" y="5134454"/>
            <a:ext cx="5261010" cy="1325564"/>
          </a:xfrm>
          <a:prstGeom prst="rect">
            <a:avLst/>
          </a:prstGeom>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marL="285750" indent="-285750">
              <a:buFont typeface="Arial" panose="020B0604020202020204" pitchFamily="34" charset="0"/>
              <a:buChar char="•"/>
            </a:pPr>
            <a:r>
              <a:rPr lang="lt-LT" i="1" dirty="0">
                <a:latin typeface="Söhne"/>
              </a:rPr>
              <a:t>Skaitmenizuota informacijos ir mokymų prieiga sutrumpins laiką nuo pastatų pažeidimų atsiradimo iki jų savalaikio sutvarkymo ir išsaugojimo.</a:t>
            </a:r>
            <a:endParaRPr lang="en-US" i="1" dirty="0">
              <a:latin typeface="Söhne"/>
            </a:endParaRPr>
          </a:p>
        </p:txBody>
      </p:sp>
    </p:spTree>
    <p:extLst>
      <p:ext uri="{BB962C8B-B14F-4D97-AF65-F5344CB8AC3E}">
        <p14:creationId xmlns:p14="http://schemas.microsoft.com/office/powerpoint/2010/main" val="712749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black background with a black square&#10;&#10;Description automatically generated">
            <a:extLst>
              <a:ext uri="{FF2B5EF4-FFF2-40B4-BE49-F238E27FC236}">
                <a16:creationId xmlns:a16="http://schemas.microsoft.com/office/drawing/2014/main" id="{8D2FD010-F25F-830D-09E3-88F23CC0E3BC}"/>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8C0B5299-F7E3-FC1A-D851-A21251C30D32}"/>
              </a:ext>
            </a:extLst>
          </p:cNvPr>
          <p:cNvSpPr>
            <a:spLocks noGrp="1"/>
          </p:cNvSpPr>
          <p:nvPr>
            <p:ph type="title"/>
          </p:nvPr>
        </p:nvSpPr>
        <p:spPr/>
        <p:txBody>
          <a:bodyPr>
            <a:normAutofit/>
          </a:bodyPr>
          <a:lstStyle/>
          <a:p>
            <a:r>
              <a:rPr lang="lt-LT" sz="4000" b="1" dirty="0">
                <a:solidFill>
                  <a:srgbClr val="7C2FEA"/>
                </a:solidFill>
                <a:latin typeface="Arial Nova" panose="020B0504020202020204" pitchFamily="34" charset="0"/>
              </a:rPr>
              <a:t>GALIMYBĖS</a:t>
            </a:r>
          </a:p>
        </p:txBody>
      </p:sp>
      <p:sp>
        <p:nvSpPr>
          <p:cNvPr id="6" name="Rectangle 5">
            <a:extLst>
              <a:ext uri="{FF2B5EF4-FFF2-40B4-BE49-F238E27FC236}">
                <a16:creationId xmlns:a16="http://schemas.microsoft.com/office/drawing/2014/main" id="{7B26FC17-B01B-334C-F159-EC35ACB39F7A}"/>
              </a:ext>
            </a:extLst>
          </p:cNvPr>
          <p:cNvSpPr/>
          <p:nvPr/>
        </p:nvSpPr>
        <p:spPr>
          <a:xfrm>
            <a:off x="838199" y="1623527"/>
            <a:ext cx="9631261" cy="3993501"/>
          </a:xfrm>
          <a:prstGeom prst="rect">
            <a:avLst/>
          </a:prstGeom>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lvl="0">
              <a:lnSpc>
                <a:spcPct val="107000"/>
              </a:lnSpc>
              <a:spcAft>
                <a:spcPts val="800"/>
              </a:spcAft>
              <a:tabLst>
                <a:tab pos="457200" algn="l"/>
              </a:tabLst>
            </a:pPr>
            <a:r>
              <a:rPr lang="lt-LT" sz="1800" b="1" dirty="0">
                <a:effectLst/>
                <a:latin typeface="Segoe UI" panose="020B0502040204020203" pitchFamily="34" charset="0"/>
                <a:ea typeface="Times New Roman" panose="02020603050405020304" pitchFamily="18" charset="0"/>
                <a:cs typeface="Times New Roman" panose="02020603050405020304" pitchFamily="18" charset="0"/>
              </a:rPr>
              <a:t>Svarbūs tikslai</a:t>
            </a:r>
            <a:r>
              <a:rPr lang="lt-LT" sz="1800" dirty="0">
                <a:effectLst/>
                <a:latin typeface="Segoe UI" panose="020B0502040204020203" pitchFamily="34" charset="0"/>
                <a:ea typeface="Times New Roman" panose="02020603050405020304" pitchFamily="18" charset="0"/>
                <a:cs typeface="Times New Roman" panose="02020603050405020304" pitchFamily="18" charset="0"/>
              </a:rPr>
              <a:t>: Išsaugoti kultūros paveldą - tai suteikia jūsų darbui  naują prasmę.</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lt-LT" sz="1800" b="1" dirty="0">
                <a:effectLst/>
                <a:latin typeface="Segoe UI" panose="020B0502040204020203" pitchFamily="34" charset="0"/>
                <a:ea typeface="Times New Roman" panose="02020603050405020304" pitchFamily="18" charset="0"/>
                <a:cs typeface="Times New Roman" panose="02020603050405020304" pitchFamily="18" charset="0"/>
              </a:rPr>
              <a:t>Inovacijos</a:t>
            </a:r>
            <a:r>
              <a:rPr lang="lt-LT" sz="1800" dirty="0">
                <a:effectLst/>
                <a:latin typeface="Segoe UI" panose="020B0502040204020203" pitchFamily="34" charset="0"/>
                <a:ea typeface="Times New Roman" panose="02020603050405020304" pitchFamily="18" charset="0"/>
                <a:cs typeface="Times New Roman" panose="02020603050405020304" pitchFamily="18" charset="0"/>
              </a:rPr>
              <a:t>: Išnaudokite savo technologines žinias ir kurkite naujus inovatyvius sprendimus.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lt-LT" b="1" dirty="0">
                <a:latin typeface="Segoe UI" panose="020B0502040204020203" pitchFamily="34" charset="0"/>
                <a:ea typeface="Times New Roman" panose="02020603050405020304" pitchFamily="18" charset="0"/>
                <a:cs typeface="Times New Roman" panose="02020603050405020304" pitchFamily="18" charset="0"/>
              </a:rPr>
              <a:t>Profesinis augimas</a:t>
            </a:r>
            <a:r>
              <a:rPr lang="lt-LT" dirty="0">
                <a:latin typeface="Segoe UI" panose="020B0502040204020203" pitchFamily="34" charset="0"/>
                <a:ea typeface="Times New Roman" panose="02020603050405020304" pitchFamily="18" charset="0"/>
                <a:cs typeface="Times New Roman" panose="02020603050405020304" pitchFamily="18" charset="0"/>
              </a:rPr>
              <a:t>: Bendradarbiaudami su Kultūros infrastruktūros centro darbuotojais stiprinsite savo įgūdžius ir įnašą į paveldo išsaugojimą.</a:t>
            </a:r>
          </a:p>
          <a:p>
            <a:pPr lvl="0">
              <a:lnSpc>
                <a:spcPct val="107000"/>
              </a:lnSpc>
              <a:spcAft>
                <a:spcPts val="800"/>
              </a:spcAft>
              <a:tabLst>
                <a:tab pos="457200" algn="l"/>
              </a:tabLst>
            </a:pPr>
            <a:r>
              <a:rPr lang="lt-LT" sz="1800" b="1" dirty="0">
                <a:effectLst/>
                <a:latin typeface="Segoe UI" panose="020B0502040204020203" pitchFamily="34" charset="0"/>
                <a:ea typeface="Times New Roman" panose="02020603050405020304" pitchFamily="18" charset="0"/>
                <a:cs typeface="Times New Roman" panose="02020603050405020304" pitchFamily="18" charset="0"/>
              </a:rPr>
              <a:t>Karjera</a:t>
            </a:r>
            <a:r>
              <a:rPr lang="lt-LT" sz="1800" dirty="0">
                <a:effectLst/>
                <a:latin typeface="Segoe UI" panose="020B0502040204020203" pitchFamily="34" charset="0"/>
                <a:ea typeface="Times New Roman" panose="02020603050405020304" pitchFamily="18" charset="0"/>
                <a:cs typeface="Times New Roman" panose="02020603050405020304" pitchFamily="18" charset="0"/>
              </a:rPr>
              <a:t>: sėkmingas projekto įgyvendinimas prisidės prie jūsų karjeros augimo.</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lt-LT" sz="1800" b="1" dirty="0">
                <a:effectLst/>
                <a:latin typeface="Segoe UI" panose="020B0502040204020203" pitchFamily="34" charset="0"/>
                <a:ea typeface="Times New Roman" panose="02020603050405020304" pitchFamily="18" charset="0"/>
                <a:cs typeface="Times New Roman" panose="02020603050405020304" pitchFamily="18" charset="0"/>
              </a:rPr>
              <a:t>Visuomenės įtaka</a:t>
            </a:r>
            <a:r>
              <a:rPr lang="lt-LT" sz="1800" dirty="0">
                <a:effectLst/>
                <a:latin typeface="Segoe UI" panose="020B0502040204020203" pitchFamily="34" charset="0"/>
                <a:ea typeface="Times New Roman" panose="02020603050405020304" pitchFamily="18" charset="0"/>
                <a:cs typeface="Times New Roman" panose="02020603050405020304" pitchFamily="18" charset="0"/>
              </a:rPr>
              <a:t>: Jūsų sprendimai skatins visuomenės sąmoningumą ir švietimą.</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lt-LT" sz="1800" b="1" dirty="0">
                <a:effectLst/>
                <a:latin typeface="Segoe UI" panose="020B0502040204020203" pitchFamily="34" charset="0"/>
                <a:ea typeface="Times New Roman" panose="02020603050405020304" pitchFamily="18" charset="0"/>
                <a:cs typeface="Times New Roman" panose="02020603050405020304" pitchFamily="18" charset="0"/>
              </a:rPr>
              <a:t>Tarptautiškumas</a:t>
            </a:r>
            <a:r>
              <a:rPr lang="lt-LT" sz="1800" dirty="0">
                <a:effectLst/>
                <a:latin typeface="Segoe UI" panose="020B0502040204020203" pitchFamily="34" charset="0"/>
                <a:ea typeface="Times New Roman" panose="02020603050405020304" pitchFamily="18" charset="0"/>
                <a:cs typeface="Times New Roman" panose="02020603050405020304" pitchFamily="18" charset="0"/>
              </a:rPr>
              <a:t>: Jūsų idėjos galės turėti įtakos ne tik vietiniu, bet ir tarptautiniu mastu.</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794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screen shot of a computer&#10;&#10;Description automatically generated">
            <a:extLst>
              <a:ext uri="{FF2B5EF4-FFF2-40B4-BE49-F238E27FC236}">
                <a16:creationId xmlns:a16="http://schemas.microsoft.com/office/drawing/2014/main" id="{DAD79D64-4146-5B0C-138B-A3D99FB3E14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3FB2757-84D4-8273-AFAE-B71E19D0FD47}"/>
              </a:ext>
            </a:extLst>
          </p:cNvPr>
          <p:cNvSpPr>
            <a:spLocks noGrp="1"/>
          </p:cNvSpPr>
          <p:nvPr>
            <p:ph type="ctrTitle"/>
          </p:nvPr>
        </p:nvSpPr>
        <p:spPr>
          <a:xfrm>
            <a:off x="3982720" y="3429000"/>
            <a:ext cx="7965440" cy="766763"/>
          </a:xfrm>
        </p:spPr>
        <p:txBody>
          <a:bodyPr>
            <a:noAutofit/>
          </a:bodyPr>
          <a:lstStyle/>
          <a:p>
            <a:pPr algn="l"/>
            <a:r>
              <a:rPr lang="lt-LT" sz="4000" b="1" dirty="0">
                <a:solidFill>
                  <a:srgbClr val="7C2FEA"/>
                </a:solidFill>
                <a:latin typeface="Arial Nova" panose="020B0504020202020204" pitchFamily="34" charset="0"/>
              </a:rPr>
              <a:t>Raskime sprendimą šiam iššūkiui kartu</a:t>
            </a:r>
            <a:r>
              <a:rPr lang="en-US" sz="4000" b="1" dirty="0">
                <a:solidFill>
                  <a:srgbClr val="7C2FEA"/>
                </a:solidFill>
                <a:latin typeface="Arial Nova" panose="020B0504020202020204" pitchFamily="34" charset="0"/>
              </a:rPr>
              <a:t>!</a:t>
            </a:r>
            <a:endParaRPr lang="lt-LT" sz="4000" dirty="0">
              <a:solidFill>
                <a:srgbClr val="7C2FEA"/>
              </a:solidFill>
              <a:latin typeface="Arial Nova" panose="020B0504020202020204" pitchFamily="34" charset="0"/>
            </a:endParaRPr>
          </a:p>
        </p:txBody>
      </p:sp>
      <p:sp>
        <p:nvSpPr>
          <p:cNvPr id="3" name="Subtitle 2">
            <a:extLst>
              <a:ext uri="{FF2B5EF4-FFF2-40B4-BE49-F238E27FC236}">
                <a16:creationId xmlns:a16="http://schemas.microsoft.com/office/drawing/2014/main" id="{A023A184-818F-1C5C-FC71-E0C24BA6B203}"/>
              </a:ext>
            </a:extLst>
          </p:cNvPr>
          <p:cNvSpPr>
            <a:spLocks noGrp="1"/>
          </p:cNvSpPr>
          <p:nvPr>
            <p:ph type="subTitle" idx="1"/>
          </p:nvPr>
        </p:nvSpPr>
        <p:spPr>
          <a:xfrm>
            <a:off x="5425440" y="5169058"/>
            <a:ext cx="6685280" cy="1556862"/>
          </a:xfrm>
        </p:spPr>
        <p:style>
          <a:lnRef idx="2">
            <a:schemeClr val="dk1">
              <a:shade val="15000"/>
            </a:schemeClr>
          </a:lnRef>
          <a:fillRef idx="1">
            <a:schemeClr val="dk1"/>
          </a:fillRef>
          <a:effectRef idx="0">
            <a:schemeClr val="dk1"/>
          </a:effectRef>
          <a:fontRef idx="minor">
            <a:schemeClr val="lt1"/>
          </a:fontRef>
        </p:style>
        <p:txBody>
          <a:bodyPr>
            <a:noAutofit/>
          </a:bodyPr>
          <a:lstStyle/>
          <a:p>
            <a:pPr algn="l"/>
            <a:r>
              <a:rPr lang="lt-LT" sz="2000" dirty="0">
                <a:solidFill>
                  <a:schemeClr val="bg1"/>
                </a:solidFill>
                <a:latin typeface="Arial Nova" panose="020B0504020202020204" pitchFamily="34" charset="0"/>
              </a:rPr>
              <a:t>Kultūros infrastruktūros centras</a:t>
            </a:r>
            <a:r>
              <a:rPr lang="en-US" sz="2000" dirty="0">
                <a:solidFill>
                  <a:schemeClr val="bg1"/>
                </a:solidFill>
                <a:latin typeface="Arial Nova" panose="020B0504020202020204" pitchFamily="34" charset="0"/>
              </a:rPr>
              <a:t> | </a:t>
            </a:r>
            <a:r>
              <a:rPr lang="lt-LT" sz="2000" dirty="0">
                <a:solidFill>
                  <a:schemeClr val="bg1"/>
                </a:solidFill>
                <a:latin typeface="Arial Nova" panose="020B0504020202020204" pitchFamily="34" charset="0"/>
              </a:rPr>
              <a:t>Direktoriaus pavaduotoja</a:t>
            </a:r>
          </a:p>
          <a:p>
            <a:pPr algn="l"/>
            <a:r>
              <a:rPr lang="lt-LT" sz="2000" b="1" dirty="0">
                <a:solidFill>
                  <a:schemeClr val="bg1"/>
                </a:solidFill>
                <a:latin typeface="Arial Nova" panose="020B0504020202020204" pitchFamily="34" charset="0"/>
              </a:rPr>
              <a:t>Regina Rupšienė</a:t>
            </a:r>
            <a:endParaRPr lang="en-US" sz="2000" b="1" dirty="0">
              <a:solidFill>
                <a:schemeClr val="bg1"/>
              </a:solidFill>
              <a:latin typeface="Arial Nova" panose="020B0504020202020204" pitchFamily="34" charset="0"/>
            </a:endParaRPr>
          </a:p>
          <a:p>
            <a:pPr algn="l"/>
            <a:r>
              <a:rPr lang="lt-LT" sz="2000" dirty="0" err="1">
                <a:solidFill>
                  <a:schemeClr val="bg1"/>
                </a:solidFill>
                <a:latin typeface="Arial Nova" panose="020B0504020202020204" pitchFamily="34" charset="0"/>
              </a:rPr>
              <a:t>regina.rupsiene</a:t>
            </a:r>
            <a:r>
              <a:rPr lang="en-GB" sz="2000" dirty="0">
                <a:solidFill>
                  <a:schemeClr val="bg1"/>
                </a:solidFill>
                <a:latin typeface="Arial Nova" panose="020B0504020202020204" pitchFamily="34" charset="0"/>
              </a:rPr>
              <a:t>@</a:t>
            </a:r>
            <a:r>
              <a:rPr lang="lt-LT" sz="2000" dirty="0" err="1">
                <a:solidFill>
                  <a:schemeClr val="bg1"/>
                </a:solidFill>
                <a:latin typeface="Arial Nova" panose="020B0504020202020204" pitchFamily="34" charset="0"/>
              </a:rPr>
              <a:t>kultūrosic.lt</a:t>
            </a:r>
            <a:endParaRPr lang="lt-LT" sz="2000" dirty="0">
              <a:solidFill>
                <a:schemeClr val="bg1"/>
              </a:solidFill>
              <a:latin typeface="Arial Nova" panose="020B0504020202020204" pitchFamily="34" charset="0"/>
            </a:endParaRPr>
          </a:p>
          <a:p>
            <a:pPr algn="l"/>
            <a:r>
              <a:rPr lang="lt-LT" sz="2000" dirty="0">
                <a:solidFill>
                  <a:schemeClr val="bg1"/>
                </a:solidFill>
                <a:latin typeface="Arial Nova" panose="020B0504020202020204" pitchFamily="34" charset="0"/>
              </a:rPr>
              <a:t>Tel. </a:t>
            </a:r>
            <a:r>
              <a:rPr lang="lt-LT" sz="2000" dirty="0" err="1">
                <a:solidFill>
                  <a:schemeClr val="bg1"/>
                </a:solidFill>
                <a:latin typeface="Arial Nova" panose="020B0504020202020204" pitchFamily="34" charset="0"/>
              </a:rPr>
              <a:t>nr.</a:t>
            </a:r>
            <a:r>
              <a:rPr lang="lt-LT" sz="2000" dirty="0">
                <a:solidFill>
                  <a:schemeClr val="bg1"/>
                </a:solidFill>
                <a:latin typeface="Arial Nova" panose="020B0504020202020204" pitchFamily="34" charset="0"/>
              </a:rPr>
              <a:t>: +370 698 71288</a:t>
            </a:r>
          </a:p>
        </p:txBody>
      </p:sp>
      <p:sp>
        <p:nvSpPr>
          <p:cNvPr id="8" name="Rectangle 7">
            <a:extLst>
              <a:ext uri="{FF2B5EF4-FFF2-40B4-BE49-F238E27FC236}">
                <a16:creationId xmlns:a16="http://schemas.microsoft.com/office/drawing/2014/main" id="{ADE7835A-44B8-D65B-CBD1-55C0DDE779DB}"/>
              </a:ext>
            </a:extLst>
          </p:cNvPr>
          <p:cNvSpPr/>
          <p:nvPr/>
        </p:nvSpPr>
        <p:spPr>
          <a:xfrm>
            <a:off x="8249419" y="10373525"/>
            <a:ext cx="1318603" cy="14744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t-LT" i="1" dirty="0"/>
              <a:t>vieta institucijos logotipui</a:t>
            </a:r>
          </a:p>
        </p:txBody>
      </p:sp>
      <p:pic>
        <p:nvPicPr>
          <p:cNvPr id="1026" name="Paveikslėlis 2">
            <a:extLst>
              <a:ext uri="{FF2B5EF4-FFF2-40B4-BE49-F238E27FC236}">
                <a16:creationId xmlns:a16="http://schemas.microsoft.com/office/drawing/2014/main" id="{3276CEFB-2FCA-D2D8-431D-9C837942A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4131" y="5187719"/>
            <a:ext cx="1379892" cy="122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117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as" ma:contentTypeID="0x010100F657DEB30D190D4F8F707D0F0913FCB2" ma:contentTypeVersion="4" ma:contentTypeDescription="Kurkite naują dokumentą." ma:contentTypeScope="" ma:versionID="5549ef77b54740d96a2d5201f89c8278">
  <xsd:schema xmlns:xsd="http://www.w3.org/2001/XMLSchema" xmlns:xs="http://www.w3.org/2001/XMLSchema" xmlns:p="http://schemas.microsoft.com/office/2006/metadata/properties" xmlns:ns2="281d86d7-06e3-4eab-b1af-25fa18d5ee2d" xmlns:ns3="a540233d-4edf-4f5e-8f5f-3db1c6bc0e40" xmlns:ns4="85050f47-2587-4b4e-a4d4-7f11dbfea1d6" xmlns:ns5="aaa22298-64a2-41f7-bea6-911f0da02bd3" targetNamespace="http://schemas.microsoft.com/office/2006/metadata/properties" ma:root="true" ma:fieldsID="622025a58e9ac92f3754cebae6f77c0f" ns2:_="" ns3:_="" ns4:_="" ns5:_="">
    <xsd:import namespace="281d86d7-06e3-4eab-b1af-25fa18d5ee2d"/>
    <xsd:import namespace="a540233d-4edf-4f5e-8f5f-3db1c6bc0e40"/>
    <xsd:import namespace="85050f47-2587-4b4e-a4d4-7f11dbfea1d6"/>
    <xsd:import namespace="aaa22298-64a2-41f7-bea6-911f0da02bd3"/>
    <xsd:element name="properties">
      <xsd:complexType>
        <xsd:sequence>
          <xsd:element name="documentManagement">
            <xsd:complexType>
              <xsd:all>
                <xsd:element ref="ns2:lcf76f155ced4ddcb4097134ff3c332f" minOccurs="0"/>
                <xsd:element ref="ns3:TaxCatchAll"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5:SharedWithUsers" minOccurs="0"/>
                <xsd:element ref="ns5:SharedWithDetails" minOccurs="0"/>
                <xsd:element ref="ns4:MediaServiceAutoKeyPoints" minOccurs="0"/>
                <xsd:element ref="ns4:MediaServiceKeyPoints" minOccurs="0"/>
                <xsd:element ref="ns4:MediaServiceLocation" minOccurs="0"/>
                <xsd:element ref="ns4: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1d86d7-06e3-4eab-b1af-25fa18d5ee2d" elementFormDefault="qualified">
    <xsd:import namespace="http://schemas.microsoft.com/office/2006/documentManagement/types"/>
    <xsd:import namespace="http://schemas.microsoft.com/office/infopath/2007/PartnerControls"/>
    <xsd:element name="lcf76f155ced4ddcb4097134ff3c332f" ma:index="8" nillable="true" ma:taxonomy="true" ma:internalName="lcf76f155ced4ddcb4097134ff3c332f" ma:taxonomyFieldName="MediaServiceImageTags" ma:displayName="Vaizdų žymės" ma:readOnly="false" ma:fieldId="{5cf76f15-5ced-4ddc-b409-7134ff3c332f}" ma:taxonomyMulti="true" ma:sspId="aab9a7e3-349a-43fc-8aab-b6deb57482c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40233d-4edf-4f5e-8f5f-3db1c6bc0e40"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92f7ea91-0299-4cbe-b7d9-e3e346f90216}" ma:internalName="TaxCatchAll" ma:showField="CatchAllData" ma:web="a540233d-4edf-4f5e-8f5f-3db1c6bc0e4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5050f47-2587-4b4e-a4d4-7f11dbfea1d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a22298-64a2-41f7-bea6-911f0da02bd3" elementFormDefault="qualified">
    <xsd:import namespace="http://schemas.microsoft.com/office/2006/documentManagement/types"/>
    <xsd:import namespace="http://schemas.microsoft.com/office/infopath/2007/PartnerControls"/>
    <xsd:element name="SharedWithUsers" ma:index="17"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Bendrinta su išsamia informacija"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81d86d7-06e3-4eab-b1af-25fa18d5ee2d">
      <Terms xmlns="http://schemas.microsoft.com/office/infopath/2007/PartnerControls"/>
    </lcf76f155ced4ddcb4097134ff3c332f>
    <TaxCatchAll xmlns="a540233d-4edf-4f5e-8f5f-3db1c6bc0e40" xsi:nil="true"/>
  </documentManagement>
</p:properties>
</file>

<file path=customXml/itemProps1.xml><?xml version="1.0" encoding="utf-8"?>
<ds:datastoreItem xmlns:ds="http://schemas.openxmlformats.org/officeDocument/2006/customXml" ds:itemID="{D91596CD-AF1F-469A-97BF-2E6FCFA867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1d86d7-06e3-4eab-b1af-25fa18d5ee2d"/>
    <ds:schemaRef ds:uri="a540233d-4edf-4f5e-8f5f-3db1c6bc0e40"/>
    <ds:schemaRef ds:uri="85050f47-2587-4b4e-a4d4-7f11dbfea1d6"/>
    <ds:schemaRef ds:uri="aaa22298-64a2-41f7-bea6-911f0da02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B82496-560C-4E66-93CA-0066DDB2FB6A}">
  <ds:schemaRefs>
    <ds:schemaRef ds:uri="http://schemas.microsoft.com/sharepoint/v3/contenttype/forms"/>
  </ds:schemaRefs>
</ds:datastoreItem>
</file>

<file path=customXml/itemProps3.xml><?xml version="1.0" encoding="utf-8"?>
<ds:datastoreItem xmlns:ds="http://schemas.openxmlformats.org/officeDocument/2006/customXml" ds:itemID="{3CE3FCF6-4602-4C36-B206-B07FA643786C}">
  <ds:schemaRefs>
    <ds:schemaRef ds:uri="http://schemas.microsoft.com/office/2006/documentManagement/types"/>
    <ds:schemaRef ds:uri="http://schemas.microsoft.com/office/2006/metadata/properties"/>
    <ds:schemaRef ds:uri="http://purl.org/dc/elements/1.1/"/>
    <ds:schemaRef ds:uri="http://purl.org/dc/terms/"/>
    <ds:schemaRef ds:uri="aaa22298-64a2-41f7-bea6-911f0da02bd3"/>
    <ds:schemaRef ds:uri="85050f47-2587-4b4e-a4d4-7f11dbfea1d6"/>
    <ds:schemaRef ds:uri="http://schemas.openxmlformats.org/package/2006/metadata/core-properties"/>
    <ds:schemaRef ds:uri="http://purl.org/dc/dcmitype/"/>
    <ds:schemaRef ds:uri="281d86d7-06e3-4eab-b1af-25fa18d5ee2d"/>
    <ds:schemaRef ds:uri="http://schemas.microsoft.com/office/infopath/2007/PartnerControls"/>
    <ds:schemaRef ds:uri="a540233d-4edf-4f5e-8f5f-3db1c6bc0e4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495</TotalTime>
  <Words>413</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Nova</vt:lpstr>
      <vt:lpstr>Calibri</vt:lpstr>
      <vt:lpstr>Calibri Light</vt:lpstr>
      <vt:lpstr>Segoe UI</vt:lpstr>
      <vt:lpstr>Söhne</vt:lpstr>
      <vt:lpstr>Office Theme</vt:lpstr>
      <vt:lpstr>Kaip atpažinti istorinių pastatų pažeidimus ir vykdyti prevencinę priežiūrą per skaitmenizaciją</vt:lpstr>
      <vt:lpstr>ESAMA SITUACIJA</vt:lpstr>
      <vt:lpstr>GOVTECH IŠŠŪKIS</vt:lpstr>
      <vt:lpstr>SPRENDIMO PARAMETRAI</vt:lpstr>
      <vt:lpstr>GALIMYBĖS</vt:lpstr>
      <vt:lpstr>Raskime sprendimą šiam iššūkiui kartu!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IŠŠŪKIO PAVADINIMAS (klausimo forma)</dc:title>
  <dc:creator>Liucija Sabulytė</dc:creator>
  <cp:lastModifiedBy>Regina  Rupšienė</cp:lastModifiedBy>
  <cp:revision>9</cp:revision>
  <dcterms:created xsi:type="dcterms:W3CDTF">2023-08-01T14:43:54Z</dcterms:created>
  <dcterms:modified xsi:type="dcterms:W3CDTF">2023-08-09T04:31:54Z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0x010100F657DEB30D190D4F8F707D0F0913FCB2</vt:lpwstr>
  </property>
</Properties>
</file>