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embeddedFontLst>
    <p:embeddedFont>
      <p:font typeface="Quattrocento Sans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5" roundtripDataSignature="AMtx7mhnp5Da14QCzfZxg7I9GHmID4Zf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QuattrocentoSans-regular.fntdata"/><Relationship Id="rId10" Type="http://schemas.openxmlformats.org/officeDocument/2006/relationships/slide" Target="slides/slide6.xml"/><Relationship Id="rId13" Type="http://schemas.openxmlformats.org/officeDocument/2006/relationships/font" Target="fonts/QuattrocentoSans-italic.fntdata"/><Relationship Id="rId12" Type="http://schemas.openxmlformats.org/officeDocument/2006/relationships/font" Target="fonts/QuattrocentoSans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font" Target="fonts/QuattrocentoSans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hyperlink" Target="mailto:linas.cesnulis@ivpk.lt" TargetMode="External"/><Relationship Id="rId5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omputer screen shot of a computer&#10;&#10;Description automatically generated"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>
            <p:ph type="ctrTitle"/>
          </p:nvPr>
        </p:nvSpPr>
        <p:spPr>
          <a:xfrm>
            <a:off x="3952240" y="3078480"/>
            <a:ext cx="7965440" cy="12114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C2FEA"/>
              </a:buClr>
              <a:buSzPts val="4000"/>
              <a:buFont typeface="Arial"/>
              <a:buNone/>
            </a:pPr>
            <a:r>
              <a:rPr b="1" lang="lt-LT" sz="4000">
                <a:solidFill>
                  <a:srgbClr val="7C2FEA"/>
                </a:solidFill>
                <a:latin typeface="Arial"/>
                <a:ea typeface="Arial"/>
                <a:cs typeface="Arial"/>
                <a:sym typeface="Arial"/>
              </a:rPr>
              <a:t>Mobiliosios aplikacijos prototipas Epaslaugos.lt</a:t>
            </a:r>
            <a:br>
              <a:rPr b="1" lang="lt-LT" sz="4000">
                <a:solidFill>
                  <a:srgbClr val="7C2FEA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lt-LT" sz="4000">
                <a:solidFill>
                  <a:srgbClr val="7C2FEA"/>
                </a:solidFill>
                <a:latin typeface="Arial"/>
                <a:ea typeface="Arial"/>
                <a:cs typeface="Arial"/>
                <a:sym typeface="Arial"/>
              </a:rPr>
              <a:t>portalui</a:t>
            </a:r>
            <a:endParaRPr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>
            <p:ph idx="1" type="subTitle"/>
          </p:nvPr>
        </p:nvSpPr>
        <p:spPr>
          <a:xfrm>
            <a:off x="5425440" y="5169058"/>
            <a:ext cx="6685280" cy="766762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lt-LT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IVPK | Vyriausiasis specialistas</a:t>
            </a:r>
            <a:endParaRPr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b="1" lang="lt-LT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Linas Česnulis</a:t>
            </a:r>
            <a:endParaRPr/>
          </a:p>
        </p:txBody>
      </p:sp>
      <p:grpSp>
        <p:nvGrpSpPr>
          <p:cNvPr id="87" name="Google Shape;87;p1"/>
          <p:cNvGrpSpPr/>
          <p:nvPr/>
        </p:nvGrpSpPr>
        <p:grpSpPr>
          <a:xfrm>
            <a:off x="3149600" y="5190569"/>
            <a:ext cx="2194560" cy="766762"/>
            <a:chOff x="2814320" y="5766118"/>
            <a:chExt cx="2194560" cy="766762"/>
          </a:xfrm>
        </p:grpSpPr>
        <p:sp>
          <p:nvSpPr>
            <p:cNvPr id="88" name="Google Shape;88;p1"/>
            <p:cNvSpPr/>
            <p:nvPr/>
          </p:nvSpPr>
          <p:spPr>
            <a:xfrm>
              <a:off x="2814320" y="5766118"/>
              <a:ext cx="2194560" cy="766762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1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89" name="Google Shape;89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992120" y="5918673"/>
              <a:ext cx="1838960" cy="46165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black background with a black square&#10;&#10;Description automatically generated" id="94" name="Google Shape;94;p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2"/>
          <p:cNvSpPr txBox="1"/>
          <p:nvPr>
            <p:ph type="title"/>
          </p:nvPr>
        </p:nvSpPr>
        <p:spPr>
          <a:xfrm>
            <a:off x="838200" y="489664"/>
            <a:ext cx="10515600" cy="10569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C2FEA"/>
              </a:buClr>
              <a:buSzPts val="4000"/>
              <a:buFont typeface="Arial"/>
              <a:buNone/>
            </a:pPr>
            <a:r>
              <a:rPr b="1" lang="lt-LT" sz="4000">
                <a:solidFill>
                  <a:srgbClr val="7C2FEA"/>
                </a:solidFill>
                <a:latin typeface="Arial"/>
                <a:ea typeface="Arial"/>
                <a:cs typeface="Arial"/>
                <a:sym typeface="Arial"/>
              </a:rPr>
              <a:t>ESAMA SITUACIJA</a:t>
            </a:r>
            <a:endParaRPr b="1" sz="4000">
              <a:solidFill>
                <a:srgbClr val="7C2FE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909320" y="1889525"/>
            <a:ext cx="4394100" cy="22179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lt-LT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Turime programėlę, bet negalime jos atnaujinti ar keisti atsižvelgus į sistemos pokyčius.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lt-LT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Informacijos struktūra keičiasi, tad tenka keisti ir jos pasiekimo mechanizmus.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lt-LT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Negalime Sistemoje valdyti asmens duomenų.</a:t>
            </a:r>
            <a:endParaRPr/>
          </a:p>
        </p:txBody>
      </p:sp>
      <p:sp>
        <p:nvSpPr>
          <p:cNvPr id="97" name="Google Shape;97;p2"/>
          <p:cNvSpPr txBox="1"/>
          <p:nvPr/>
        </p:nvSpPr>
        <p:spPr>
          <a:xfrm>
            <a:off x="787400" y="1546624"/>
            <a:ext cx="3612000" cy="28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85000"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b="1" i="0" lang="lt-LT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KONTEKSTAS</a:t>
            </a:r>
            <a:endParaRPr/>
          </a:p>
        </p:txBody>
      </p:sp>
      <p:sp>
        <p:nvSpPr>
          <p:cNvPr id="98" name="Google Shape;98;p2"/>
          <p:cNvSpPr/>
          <p:nvPr/>
        </p:nvSpPr>
        <p:spPr>
          <a:xfrm>
            <a:off x="5951220" y="1892780"/>
            <a:ext cx="4485600" cy="24972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</a:pPr>
            <a:r>
              <a:rPr b="0" i="0" lang="lt-LT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 portalą pasiekiama virš 600 e. paslaugų. Kasmet prisijungia apie 80 procentų (16 -74 metų) Lietuvos gyventojų.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lt-LT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Vartotojai portalu naudojasi retai (dėl nepatogių paieškos ir pateikties mechanizmų, grįžtančių naudotojų procentas žemas.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"/>
          <p:cNvSpPr txBox="1"/>
          <p:nvPr/>
        </p:nvSpPr>
        <p:spPr>
          <a:xfrm>
            <a:off x="5951220" y="1546631"/>
            <a:ext cx="3612000" cy="28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85000"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b="1" i="0" lang="lt-LT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PROBLEMOS MASTAS</a:t>
            </a:r>
            <a:endParaRPr/>
          </a:p>
        </p:txBody>
      </p:sp>
      <p:sp>
        <p:nvSpPr>
          <p:cNvPr id="100" name="Google Shape;100;p2"/>
          <p:cNvSpPr/>
          <p:nvPr/>
        </p:nvSpPr>
        <p:spPr>
          <a:xfrm>
            <a:off x="909325" y="4595724"/>
            <a:ext cx="9527400" cy="20487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lt-LT" sz="1800" u="none" cap="none" strike="noStrike">
                <a:solidFill>
                  <a:srgbClr val="FFFFFF"/>
                </a:solidFill>
              </a:rPr>
              <a:t>Dabartinis „E. valdžios vartų“ Epaslaugos.lt portalas valstybės piliečiams sukelia nepatogumų naudotis viešosiomis ir administracinėmis paslaugomis:</a:t>
            </a:r>
            <a:endParaRPr i="0" sz="1800" u="none" cap="none" strike="noStrike">
              <a:solidFill>
                <a:srgbClr val="FFFFFF"/>
              </a:solidFill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b="1" i="0" lang="lt-LT" sz="1800" u="none" cap="none" strike="noStrike">
                <a:solidFill>
                  <a:srgbClr val="FFFFFF"/>
                </a:solidFill>
              </a:rPr>
              <a:t>Sudėtinga surasti, naviguoti ir užsisakyti paslaugas. </a:t>
            </a:r>
            <a:endParaRPr i="0" sz="1800" u="none" cap="none" strike="noStrike">
              <a:solidFill>
                <a:srgbClr val="FFFFFF"/>
              </a:solidFill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b="1" i="0" lang="lt-LT" sz="1800" u="none" cap="none" strike="noStrike">
                <a:solidFill>
                  <a:srgbClr val="FFFFFF"/>
                </a:solidFill>
              </a:rPr>
              <a:t>Paini, perteklinė autentifikacija portale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b="1" i="0" lang="lt-LT" sz="1800" u="none" cap="none" strike="noStrike">
                <a:solidFill>
                  <a:srgbClr val="FFFFFF"/>
                </a:solidFill>
              </a:rPr>
              <a:t>Perteklinės informacijos pateikimas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AutoNum type="arabicPeriod"/>
            </a:pPr>
            <a:r>
              <a:rPr b="1" i="0" lang="lt-LT" sz="1800" u="none" cap="none" strike="noStrike">
                <a:solidFill>
                  <a:schemeClr val="lt1"/>
                </a:solidFill>
              </a:rPr>
              <a:t>Informacinių pranešimų perdavimo kanalas tik prisijungus prie portalo (tikslas: aktualią informaciją pateikti greičiau, patogiau per mobiliąją aplikaciją)</a:t>
            </a:r>
            <a:endParaRPr/>
          </a:p>
        </p:txBody>
      </p:sp>
      <p:sp>
        <p:nvSpPr>
          <p:cNvPr id="101" name="Google Shape;101;p2"/>
          <p:cNvSpPr txBox="1"/>
          <p:nvPr/>
        </p:nvSpPr>
        <p:spPr>
          <a:xfrm>
            <a:off x="787400" y="4234418"/>
            <a:ext cx="3612000" cy="28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85000"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b="1" i="0" lang="lt-LT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PROBLEMA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black background with a black square&#10;&#10;Description automatically generated" id="106" name="Google Shape;106;p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C2FEA"/>
              </a:buClr>
              <a:buSzPts val="4000"/>
              <a:buFont typeface="Arial"/>
              <a:buNone/>
            </a:pPr>
            <a:r>
              <a:rPr b="1" lang="lt-LT" sz="4000">
                <a:solidFill>
                  <a:srgbClr val="7C2FEA"/>
                </a:solidFill>
                <a:latin typeface="Arial"/>
                <a:ea typeface="Arial"/>
                <a:cs typeface="Arial"/>
                <a:sym typeface="Arial"/>
              </a:rPr>
              <a:t>GOVTECH IŠŠŪKIS</a:t>
            </a:r>
            <a:endParaRPr/>
          </a:p>
        </p:txBody>
      </p:sp>
      <p:sp>
        <p:nvSpPr>
          <p:cNvPr id="108" name="Google Shape;108;p3"/>
          <p:cNvSpPr txBox="1"/>
          <p:nvPr/>
        </p:nvSpPr>
        <p:spPr>
          <a:xfrm>
            <a:off x="837738" y="1438491"/>
            <a:ext cx="9362440" cy="327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b="1" i="0" lang="lt-LT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Norime atsisakyti perteklinių identifikavimo bei paslaugų paieškos veiksmų ir leisti lengviau naudotojams  atrasti informaciją apie dominančias el. paslaugas? </a:t>
            </a:r>
            <a:endParaRPr b="0" i="0" sz="4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black background with a black square&#10;&#10;Description automatically generated" id="113" name="Google Shape;113;p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C2FEA"/>
              </a:buClr>
              <a:buSzPts val="4000"/>
              <a:buFont typeface="Arial"/>
              <a:buNone/>
            </a:pPr>
            <a:r>
              <a:rPr b="1" lang="lt-LT" sz="4000">
                <a:solidFill>
                  <a:srgbClr val="7C2FEA"/>
                </a:solidFill>
                <a:latin typeface="Arial"/>
                <a:ea typeface="Arial"/>
                <a:cs typeface="Arial"/>
                <a:sym typeface="Arial"/>
              </a:rPr>
              <a:t>SPRENDIMO PARAMETRAI</a:t>
            </a:r>
            <a:endParaRPr/>
          </a:p>
        </p:txBody>
      </p:sp>
      <p:sp>
        <p:nvSpPr>
          <p:cNvPr id="115" name="Google Shape;115;p4"/>
          <p:cNvSpPr txBox="1"/>
          <p:nvPr/>
        </p:nvSpPr>
        <p:spPr>
          <a:xfrm>
            <a:off x="400050" y="3945256"/>
            <a:ext cx="3611880" cy="285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85000"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b="1" i="0" lang="lt-LT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SPRENDIMO FUNKCIJOS</a:t>
            </a:r>
            <a:endParaRPr/>
          </a:p>
        </p:txBody>
      </p:sp>
      <p:sp>
        <p:nvSpPr>
          <p:cNvPr id="116" name="Google Shape;116;p4"/>
          <p:cNvSpPr/>
          <p:nvPr/>
        </p:nvSpPr>
        <p:spPr>
          <a:xfrm>
            <a:off x="438138" y="4277678"/>
            <a:ext cx="4902300" cy="24978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lt-LT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Paprastesnė identifikacija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</a:pPr>
            <a:r>
              <a:rPr b="0" i="0" lang="lt-LT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Prisijungimas prie portalo panaudojant mobiliąją priemonę;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</a:pPr>
            <a:r>
              <a:rPr b="0" i="0" lang="lt-LT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Informacinių pranešimų ("Push" pranešimų) vartotojams pateikimas, siekiant įtraukti naudotojus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lt-LT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Patogesnis paslaugų katalogas, leidžiantis surasti dominančią paslaugą per 3 paspaudimus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4"/>
          <p:cNvSpPr txBox="1"/>
          <p:nvPr/>
        </p:nvSpPr>
        <p:spPr>
          <a:xfrm>
            <a:off x="685800" y="1453198"/>
            <a:ext cx="3611880" cy="285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85000"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b="1" i="0" lang="lt-LT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SPENDIMO NAUDOTOJAI</a:t>
            </a:r>
            <a:endParaRPr/>
          </a:p>
        </p:txBody>
      </p:sp>
      <p:sp>
        <p:nvSpPr>
          <p:cNvPr id="118" name="Google Shape;118;p4"/>
          <p:cNvSpPr/>
          <p:nvPr/>
        </p:nvSpPr>
        <p:spPr>
          <a:xfrm>
            <a:off x="438150" y="1731000"/>
            <a:ext cx="4902300" cy="21669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lt-LT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Esami portalo naudotojai (fiziniai, juridiniai asmenys), patyrę naudotojai (16-74 m)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lt-LT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Inovatyvus naudotojas, kuris ieško informacijos ir patogesnio, efektyvesnio būdo užsakyti viešąsias ar administracines paslaugas portale. 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lt-LT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Naudotojų skaičius ~ 1-1,5 milijono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4"/>
          <p:cNvSpPr txBox="1"/>
          <p:nvPr/>
        </p:nvSpPr>
        <p:spPr>
          <a:xfrm>
            <a:off x="5725160" y="1454309"/>
            <a:ext cx="3611880" cy="285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85000"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b="1" i="0" lang="lt-LT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SPRENDIMO VEIKSMINGUMAS</a:t>
            </a:r>
            <a:endParaRPr/>
          </a:p>
        </p:txBody>
      </p:sp>
      <p:sp>
        <p:nvSpPr>
          <p:cNvPr id="120" name="Google Shape;120;p4"/>
          <p:cNvSpPr/>
          <p:nvPr/>
        </p:nvSpPr>
        <p:spPr>
          <a:xfrm>
            <a:off x="5779135" y="1755545"/>
            <a:ext cx="4759960" cy="2324416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lt-LT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Tikimės kokybinio rezultato iš aplikacijos sprendimo, su kuriuo vartotojas sutaupytų laiko, 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lt-LT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Prisijungimas ir paslaugų suradimas taptų efektyvesni, 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lt-LT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Laiku pateikiami pranešimai leistų naudotojus lengviau įtraukti į paslaugų gavimo procesą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4"/>
          <p:cNvSpPr txBox="1"/>
          <p:nvPr/>
        </p:nvSpPr>
        <p:spPr>
          <a:xfrm>
            <a:off x="5613400" y="4776156"/>
            <a:ext cx="3611880" cy="285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85000"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b="1" i="0" lang="lt-LT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TAIP PAT SVARBU, KAD...</a:t>
            </a:r>
            <a:endParaRPr/>
          </a:p>
        </p:txBody>
      </p:sp>
      <p:sp>
        <p:nvSpPr>
          <p:cNvPr id="122" name="Google Shape;122;p4"/>
          <p:cNvSpPr/>
          <p:nvPr/>
        </p:nvSpPr>
        <p:spPr>
          <a:xfrm>
            <a:off x="5725160" y="5134454"/>
            <a:ext cx="4940935" cy="1325564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lt-LT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Prototipui būtų </a:t>
            </a:r>
            <a:r>
              <a:rPr b="0" i="0" lang="lt-LT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sukurta aplikacijos vystymui, priežiūrai reikalinga techninė infrastruktūra bei organizacinė struktūra įdiegiant tolimesnius veiklos procesus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black background with a black square&#10;&#10;Description automatically generated" id="127" name="Google Shape;127;p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C2FEA"/>
              </a:buClr>
              <a:buSzPts val="4000"/>
              <a:buFont typeface="Arial"/>
              <a:buNone/>
            </a:pPr>
            <a:r>
              <a:rPr b="1" lang="lt-LT" sz="4000">
                <a:solidFill>
                  <a:srgbClr val="7C2FEA"/>
                </a:solidFill>
                <a:latin typeface="Arial"/>
                <a:ea typeface="Arial"/>
                <a:cs typeface="Arial"/>
                <a:sym typeface="Arial"/>
              </a:rPr>
              <a:t>GALIMYBĖS</a:t>
            </a:r>
            <a:endParaRPr/>
          </a:p>
        </p:txBody>
      </p:sp>
      <p:sp>
        <p:nvSpPr>
          <p:cNvPr id="129" name="Google Shape;129;p5"/>
          <p:cNvSpPr/>
          <p:nvPr/>
        </p:nvSpPr>
        <p:spPr>
          <a:xfrm>
            <a:off x="838200" y="1865788"/>
            <a:ext cx="7848600" cy="3061812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lt-LT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Naudotojų identifikavimo sprendimas naudojamas didžiosios dalies valstybės portalų ir informacinių sistemų, todėl poveikis palies didžiąją dalį šalies piliečių. Design-driven paslaugų katalogo pateikimas leistų lengviau atrasti reikiamą informaciją.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lt-LT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Paslaugų katalogai verslui (inovacijų agentūra), savivaldybių paslaugų katalogai galėtų būti pateikiami analogiškai. Programėlė galėtų būti perkuriama ar pritaikoma praktiškai visiems el. paslaugas teikiantiems portalams.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lt-LT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Sprendimas atvertų galimybę aplikacijos plėtrai ir naujų funkcionalumų diegimui ateityje.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omputer screen shot of a computer&#10;&#10;Description automatically generated" id="134" name="Google Shape;13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6"/>
          <p:cNvSpPr txBox="1"/>
          <p:nvPr>
            <p:ph type="ctrTitle"/>
          </p:nvPr>
        </p:nvSpPr>
        <p:spPr>
          <a:xfrm>
            <a:off x="3982720" y="3429000"/>
            <a:ext cx="7965440" cy="766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C2FEA"/>
              </a:buClr>
              <a:buSzPts val="4000"/>
              <a:buFont typeface="Arial"/>
              <a:buNone/>
            </a:pPr>
            <a:r>
              <a:rPr b="1" lang="lt-LT" sz="4000">
                <a:solidFill>
                  <a:srgbClr val="7C2FEA"/>
                </a:solidFill>
                <a:latin typeface="Arial"/>
                <a:ea typeface="Arial"/>
                <a:cs typeface="Arial"/>
                <a:sym typeface="Arial"/>
              </a:rPr>
              <a:t>Raskime sprendimą šiam iššūkiui kartu!</a:t>
            </a:r>
            <a:endParaRPr sz="4000">
              <a:solidFill>
                <a:srgbClr val="7C2FE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6"/>
          <p:cNvSpPr txBox="1"/>
          <p:nvPr>
            <p:ph idx="1" type="subTitle"/>
          </p:nvPr>
        </p:nvSpPr>
        <p:spPr>
          <a:xfrm>
            <a:off x="5425440" y="5169058"/>
            <a:ext cx="6685280" cy="1191737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lt-LT" sz="20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IVPK| Vyriausiasis specialistas</a:t>
            </a:r>
            <a:endParaRPr sz="20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b="1" lang="lt-LT" sz="20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Linas Česnulis</a:t>
            </a:r>
            <a:endParaRPr sz="20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lt-LT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El. paštas </a:t>
            </a:r>
            <a:r>
              <a:rPr lang="lt-LT" sz="20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linas.cesnulis@ivpk.lt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lt-LT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Tel. +370 666 02171</a:t>
            </a:r>
            <a:endParaRPr/>
          </a:p>
        </p:txBody>
      </p:sp>
      <p:grpSp>
        <p:nvGrpSpPr>
          <p:cNvPr id="137" name="Google Shape;137;p6"/>
          <p:cNvGrpSpPr/>
          <p:nvPr/>
        </p:nvGrpSpPr>
        <p:grpSpPr>
          <a:xfrm>
            <a:off x="3149600" y="5190569"/>
            <a:ext cx="2194560" cy="766762"/>
            <a:chOff x="2814320" y="5766118"/>
            <a:chExt cx="2194560" cy="766762"/>
          </a:xfrm>
        </p:grpSpPr>
        <p:sp>
          <p:nvSpPr>
            <p:cNvPr id="138" name="Google Shape;138;p6"/>
            <p:cNvSpPr/>
            <p:nvPr/>
          </p:nvSpPr>
          <p:spPr>
            <a:xfrm>
              <a:off x="2814320" y="5766118"/>
              <a:ext cx="2194560" cy="766762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1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9" name="Google Shape;139;p6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2992120" y="5918673"/>
              <a:ext cx="1838960" cy="46165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2023-08-01T14:43:54Z</dcterms:created>
  <dc:creator>Liucija Sabulytė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0x0101002C18254568CB5E45AAAED7599F2BA48D</vt:lpwstr>
  </property>
  <property fmtid="{D5CDD505-2E9C-101B-9397-08002B2CF9AE}" pid="3" name="MediaServiceImageTags">
    <vt:lpwstr/>
  </property>
</Properties>
</file>