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735750" cy="9866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jVM3h7t9iBk4bZKJhoGtcXal9S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0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1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5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73575" y="4686475"/>
            <a:ext cx="5388600" cy="443982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/>
          <p:nvPr>
            <p:ph idx="2" type="sldImg"/>
          </p:nvPr>
        </p:nvSpPr>
        <p:spPr>
          <a:xfrm>
            <a:off x="1122825" y="739950"/>
            <a:ext cx="4490700" cy="3699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" name="Google Shape;27;p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p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mputer screen shot of a computer&#10;&#10;Description automatically generated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>
            <p:ph type="ctrTitle"/>
          </p:nvPr>
        </p:nvSpPr>
        <p:spPr>
          <a:xfrm>
            <a:off x="3962415" y="2195992"/>
            <a:ext cx="7965300" cy="197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2FEA"/>
              </a:buClr>
              <a:buSzPts val="4000"/>
              <a:buFont typeface="Arial"/>
              <a:buNone/>
            </a:pPr>
            <a:r>
              <a:rPr b="1" lang="lt-LT" sz="32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b="1" lang="lt-LT" sz="32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amtinių sąlygų stebėjimo duomenų analize grįsta Anykščių rajono kelių priežiūros sistema </a:t>
            </a:r>
            <a:endParaRPr i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>
            <p:ph idx="1" type="subTitle"/>
          </p:nvPr>
        </p:nvSpPr>
        <p:spPr>
          <a:xfrm>
            <a:off x="5560225" y="5169050"/>
            <a:ext cx="6367500" cy="7668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Anykščių rajono savivaldybės| Investicijų ir projektų valdymo skyriaus vedėja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Monika Kondratavičiūtė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9625" y="5169059"/>
            <a:ext cx="2048630" cy="102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a black square&#10;&#10;Description automatically generated" id="182" name="Google Shape;182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2FEA"/>
              </a:buClr>
              <a:buSzPts val="4000"/>
              <a:buFont typeface="Arial"/>
              <a:buNone/>
            </a:pPr>
            <a:r>
              <a:rPr b="1" lang="lt-LT" sz="40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GALIMYBĖS</a:t>
            </a:r>
            <a:endParaRPr/>
          </a:p>
        </p:txBody>
      </p:sp>
      <p:sp>
        <p:nvSpPr>
          <p:cNvPr id="184" name="Google Shape;184;p10"/>
          <p:cNvSpPr/>
          <p:nvPr/>
        </p:nvSpPr>
        <p:spPr>
          <a:xfrm>
            <a:off x="838200" y="1228164"/>
            <a:ext cx="10035988" cy="4715435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Pagal miškų įstatymus, visus kelius ir keliukus einančius per nuosavas miško valdas privalo savo lėšomis sutvarkyti savininkai, naudotojai ar valdytojai </a:t>
            </a:r>
            <a:r>
              <a:rPr i="1"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(miškai dengia 33,5 proc. šalies teritorijos, pusė jų yra valstybiniai)</a:t>
            </a:r>
            <a:r>
              <a:rPr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Šie keliai turi būti nuolat prižiūrimi ir puoselėjami, o esant apgadinimams – sutvarkomi. 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Dažniausiai miško keliai sugadinami būtent vykdant miško kirtimus ir išvežant medieną iš miško, kadangi dažnai mediena vežama pažliugusiais keliais ar po atlydžio.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Miškų savininkai turi galimybę laikinai apriboti ar nutraukti eismą jų valdomuose miško keliuose atlydžio metu, bet...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Lietuvoje yra 37,4 tūkst.miško kelių.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 m. šių kelių priežiūrai buvo skirta 11mln eur.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lt-LT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Šių kelių naudojimas yra ypač svarbus ūkininkams, verslo atstovams, gyventojams, statybų rangovams, specialiosioms tarnyboms.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mputer screen shot of a computer&#10;&#10;Description automatically generated" id="189" name="Google Shape;18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1"/>
          <p:cNvSpPr txBox="1"/>
          <p:nvPr>
            <p:ph type="ctrTitle"/>
          </p:nvPr>
        </p:nvSpPr>
        <p:spPr>
          <a:xfrm>
            <a:off x="3982720" y="3429000"/>
            <a:ext cx="7965440" cy="766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2FEA"/>
              </a:buClr>
              <a:buSzPts val="4000"/>
              <a:buFont typeface="Arial"/>
              <a:buNone/>
            </a:pPr>
            <a:r>
              <a:rPr b="1" lang="lt-LT" sz="40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Raskime sprendimą šiam iššūkiui kartu!</a:t>
            </a:r>
            <a:endParaRPr sz="4000">
              <a:solidFill>
                <a:srgbClr val="7C2F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/>
          <p:nvPr>
            <p:ph idx="1" type="subTitle"/>
          </p:nvPr>
        </p:nvSpPr>
        <p:spPr>
          <a:xfrm>
            <a:off x="5751049" y="4769225"/>
            <a:ext cx="6288300" cy="19566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Anykščių rajono savivaldybės| Investicijų ir projektų valdymo skyriaus vedėja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Monika Kondratavičiūtė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El. paštas monika.kondrataviciute@anyksciai.lt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Tel. nr. 8 642 95114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5353" y="4921624"/>
            <a:ext cx="2542902" cy="1272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3" name="Google Shape;9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058194"/>
            <a:ext cx="51816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a black square&#10;&#10;Description automatically generated"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/>
          <p:nvPr/>
        </p:nvSpPr>
        <p:spPr>
          <a:xfrm>
            <a:off x="358589" y="528918"/>
            <a:ext cx="2734236" cy="378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lt-LT" sz="1800" u="none" cap="none" strike="noStrike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ESAMA SITUACIJA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1765" y="167900"/>
            <a:ext cx="8471646" cy="63537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/>
          <p:nvPr/>
        </p:nvSpPr>
        <p:spPr>
          <a:xfrm>
            <a:off x="277906" y="794473"/>
            <a:ext cx="2931459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„Visi žinome</a:t>
            </a: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kad didžioji dalis miško kelių Lietuvoje vis dar yra gruntiniai (apie 70–80 proc. visų miško kelių), kurie realiai gali būti naudojami tik esant įšalui arba sausuoju metų laiku“.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LR Aplinkos ministerijos info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4" name="Google Shape;104;p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5" name="Google Shape;105;p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06" name="Google Shape;106;p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7" name="Google Shape;107;p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black background with a black square&#10;&#10;Description automatically generated"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6329" y="192434"/>
            <a:ext cx="9224682" cy="647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206188" y="192435"/>
            <a:ext cx="2075516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-LT" sz="20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ESAMA SITUACIJA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7C2FE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C2FE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Leidimą kirsti gavęs asmuo/įmonė raštu </a:t>
            </a: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pasižada,</a:t>
            </a: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kad jei darbų metu bus sugadinti keliai, juos įsipareigoja sutvarkyti iki buvusios būklės.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A black background with a black square&#10;&#10;Description automatically generated"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0547" y="273610"/>
            <a:ext cx="8292353" cy="621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/>
          <p:nvPr/>
        </p:nvSpPr>
        <p:spPr>
          <a:xfrm>
            <a:off x="156523" y="741660"/>
            <a:ext cx="3218400" cy="59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Miško valdytojai (fiziniai ir juridiniai asmenys), turi mokėti privalomuosius</a:t>
            </a: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5 proc. atskaitymus į valstybės biudžetą iš pajamų, gautų už parduotą žaliavinę medieną, </a:t>
            </a: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paruoštą jų valdomuose miškuose</a:t>
            </a: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Valstybinių miškų valdytojai moka</a:t>
            </a: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10 proc. privalomuosius atskaitymus į valstybės biudžetą iš pajamų už parduotą žaliavinę medieną ir nenukirstą mišką.</a:t>
            </a:r>
            <a:endParaRPr b="1" i="0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88750" y="273600"/>
            <a:ext cx="299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-LT" sz="1800">
                <a:solidFill>
                  <a:srgbClr val="7C2FEA"/>
                </a:solidFill>
              </a:rPr>
              <a:t>ESAMA SITUACIJA</a:t>
            </a:r>
            <a:r>
              <a:rPr i="1" lang="lt-LT" sz="1800">
                <a:solidFill>
                  <a:srgbClr val="000000"/>
                </a:solidFill>
              </a:rPr>
              <a:t> 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5" name="Google Shape;125;p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26" name="Google Shape;126;p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27" name="Google Shape;127;p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28" name="Google Shape;128;p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black background with a black square&#10;&#10;Description automatically generated" id="129" name="Google Shape;12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8893" y="151186"/>
            <a:ext cx="9326236" cy="6485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/>
          <p:nvPr/>
        </p:nvSpPr>
        <p:spPr>
          <a:xfrm>
            <a:off x="186553" y="448235"/>
            <a:ext cx="2392340" cy="4955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-LT" sz="18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ESAMA SITUACIJA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C2FE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7C2FE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Šie atskaitymai (5/10 proc.) įtraukiami į </a:t>
            </a: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valstybės biudžeto pajamas ir naudojami bendrosioms miškų ūkio reikmėms ir gamtotvarkos priemonėms miškuose finansuoti. 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7" name="Google Shape;137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38" name="Google Shape;138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39" name="Google Shape;139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40" name="Google Shape;140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black background with a black square&#10;&#10;Description automatically generated" id="141" name="Google Shape;1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/>
          <p:nvPr/>
        </p:nvSpPr>
        <p:spPr>
          <a:xfrm>
            <a:off x="186552" y="448235"/>
            <a:ext cx="2597175" cy="4308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-LT" sz="18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O TUO TARPU</a:t>
            </a:r>
            <a:r>
              <a:rPr b="1" lang="lt-LT" sz="18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r>
              <a:rPr b="1" lang="lt-LT" sz="18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lang="lt-LT" sz="18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lt-LT" sz="18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MES GALIME...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C2FE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Savivaldybė gali riboti  kalendoriniam laikotarpiui kelių naudojimą sunkiasvorėms transporto priemonėms ir apie tai informuoti savo interneto svetainėje.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8352" y="152400"/>
            <a:ext cx="8937813" cy="6530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a black square&#10;&#10;Description automatically generated" id="148" name="Google Shape;148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>
            <p:ph type="title"/>
          </p:nvPr>
        </p:nvSpPr>
        <p:spPr>
          <a:xfrm>
            <a:off x="838200" y="231639"/>
            <a:ext cx="10515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2FEA"/>
              </a:buClr>
              <a:buSzPts val="4000"/>
              <a:buFont typeface="Arial"/>
              <a:buNone/>
            </a:pPr>
            <a:r>
              <a:rPr b="1" lang="lt-LT" sz="40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ESAMA SITUACIJA</a:t>
            </a:r>
            <a:endParaRPr b="1" sz="4000">
              <a:solidFill>
                <a:srgbClr val="7C2F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960125" y="1469325"/>
            <a:ext cx="4575000" cy="24711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lt-LT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Seniūnijos yra atsakingos už joms priskirtus kelius. Sunkiasvorės trans.priemonės, vykdami į mišką nepalankiu keliams oro metu, sugadina žvyrkelius. Vien Anykščių rajono savivaldybė valdo 1649 km vietinės reikšmės kelių.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lt-LT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Šiuo metu pavasarį numanomam kalendoriniam laikotarpiui keliai yra uždaromi admin. direktoriaus įsakymu. </a:t>
            </a:r>
            <a:endParaRPr/>
          </a:p>
        </p:txBody>
      </p:sp>
      <p:sp>
        <p:nvSpPr>
          <p:cNvPr id="151" name="Google Shape;151;p7"/>
          <p:cNvSpPr txBox="1"/>
          <p:nvPr/>
        </p:nvSpPr>
        <p:spPr>
          <a:xfrm>
            <a:off x="838200" y="1070008"/>
            <a:ext cx="36120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KONTEKSTAS</a:t>
            </a:r>
            <a:endParaRPr/>
          </a:p>
        </p:txBody>
      </p:sp>
      <p:sp>
        <p:nvSpPr>
          <p:cNvPr id="152" name="Google Shape;152;p7"/>
          <p:cNvSpPr/>
          <p:nvPr/>
        </p:nvSpPr>
        <p:spPr>
          <a:xfrm>
            <a:off x="6002025" y="1469325"/>
            <a:ext cx="6014700" cy="24711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Miško valdytojai, gyventojai, specialiosios tarnybos, rangos darbus atliekantys asmenys nebegali patogiai naudotis keliais.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Nėra patogaus prevencijos būdo, sprendžiama tik sugadintų kelių problema.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Kelių problematiką patiria: Lietuvos seniūnijos, Lietuvos ūkininkų sąjunga, Lietuvos ekologinių ūkių asociacija, Privačių miškų savininkų asociacija, Žemės ūkio rūmai, LR Aplinkos ministerija.</a:t>
            </a:r>
            <a:endParaRPr/>
          </a:p>
        </p:txBody>
      </p:sp>
      <p:sp>
        <p:nvSpPr>
          <p:cNvPr id="153" name="Google Shape;153;p7"/>
          <p:cNvSpPr txBox="1"/>
          <p:nvPr/>
        </p:nvSpPr>
        <p:spPr>
          <a:xfrm>
            <a:off x="6002020" y="1036701"/>
            <a:ext cx="36120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PROBLEMOS MASTAS</a:t>
            </a:r>
            <a:endParaRPr/>
          </a:p>
        </p:txBody>
      </p:sp>
      <p:sp>
        <p:nvSpPr>
          <p:cNvPr id="154" name="Google Shape;154;p7"/>
          <p:cNvSpPr/>
          <p:nvPr/>
        </p:nvSpPr>
        <p:spPr>
          <a:xfrm>
            <a:off x="960120" y="4356847"/>
            <a:ext cx="9527400" cy="24384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Kelių ribojimas yra numatomas tik kai seniūnija fiziškai patikrina kelią ir įgyvendinus administracinius žingsnius paskelbia savo tinklapyje įsakymą ribojantį kelių naudojimą.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Nėra patogaus būdo informuoti kelio naudotojus dėl kelio ribojimo.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Suprantant klimato kaitos procesus, kelio naudojimo ribojimas nėra tik vieno sezono klausimas, tai yra visų metų problema.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Savivaldybėms sudėtinga suderinti visų interesus neturint miško kirtimo leidimo duomenų, meteorologinių prognozių ir planuojamų sunkiasvorių transporto važiavimo.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838200" y="4021828"/>
            <a:ext cx="36120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PROBLEMA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a black square&#10;&#10;Description automatically generated" id="160" name="Google Shape;16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2FEA"/>
              </a:buClr>
              <a:buSzPts val="4000"/>
              <a:buFont typeface="Arial"/>
              <a:buNone/>
            </a:pPr>
            <a:r>
              <a:rPr b="1" lang="lt-LT" sz="40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GOVTECH IŠŠŪKIS</a:t>
            </a:r>
            <a:endParaRPr/>
          </a:p>
        </p:txBody>
      </p:sp>
      <p:sp>
        <p:nvSpPr>
          <p:cNvPr id="162" name="Google Shape;162;p8"/>
          <p:cNvSpPr txBox="1"/>
          <p:nvPr/>
        </p:nvSpPr>
        <p:spPr>
          <a:xfrm>
            <a:off x="1010920" y="2766218"/>
            <a:ext cx="93624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i="1" lang="lt-LT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Kaip mes galime tikslingai riboti sunkiasvorių transporto priemonių eismą uždarydami kelius, suderinus visų interesus?</a:t>
            </a:r>
            <a:endParaRPr b="1"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1010920" y="1440655"/>
            <a:ext cx="726948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i="1" sz="1200">
              <a:solidFill>
                <a:srgbClr val="F4B08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a black square&#10;&#10;Description automatically generated" id="168" name="Google Shape;168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2FEA"/>
              </a:buClr>
              <a:buSzPts val="4000"/>
              <a:buFont typeface="Arial"/>
              <a:buNone/>
            </a:pPr>
            <a:r>
              <a:rPr b="1" lang="lt-LT" sz="4000">
                <a:solidFill>
                  <a:srgbClr val="7C2FEA"/>
                </a:solidFill>
                <a:latin typeface="Arial"/>
                <a:ea typeface="Arial"/>
                <a:cs typeface="Arial"/>
                <a:sym typeface="Arial"/>
              </a:rPr>
              <a:t>SPRENDIMO PARAMETRAI</a:t>
            </a:r>
            <a:endParaRPr/>
          </a:p>
        </p:txBody>
      </p:sp>
      <p:sp>
        <p:nvSpPr>
          <p:cNvPr id="170" name="Google Shape;170;p9"/>
          <p:cNvSpPr txBox="1"/>
          <p:nvPr/>
        </p:nvSpPr>
        <p:spPr>
          <a:xfrm>
            <a:off x="685800" y="3707131"/>
            <a:ext cx="3611880" cy="28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SPRENDIMO FUNKCIJOS</a:t>
            </a: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787400" y="4050665"/>
            <a:ext cx="4394200" cy="244221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Kas 5 dienas atnaujinama informacija.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Vizualus žemėlapio atvaizdavimas (google maps).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Integracijos su esamais įrankiais / duomenų bazėmis.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Duomenų įvedimas ir atvaizdavimas iš naudotojų pusės (pvz Waze).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9"/>
          <p:cNvSpPr txBox="1"/>
          <p:nvPr/>
        </p:nvSpPr>
        <p:spPr>
          <a:xfrm>
            <a:off x="685800" y="1770698"/>
            <a:ext cx="3611880" cy="28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SPENDIMO NAUDOTOJAI</a:t>
            </a:r>
            <a:endParaRPr/>
          </a:p>
        </p:txBody>
      </p:sp>
      <p:sp>
        <p:nvSpPr>
          <p:cNvPr id="173" name="Google Shape;173;p9"/>
          <p:cNvSpPr/>
          <p:nvPr/>
        </p:nvSpPr>
        <p:spPr>
          <a:xfrm>
            <a:off x="787400" y="2135823"/>
            <a:ext cx="4394200" cy="1325563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Miško valdytojai (miško kirtėjai), specialiosios tarnybos, gyventojai.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Sprendimu naudosis 10 ARS seniūnijų, kurios bendradarbiauja su visomis suinteresuotomis šalimis.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9"/>
          <p:cNvSpPr txBox="1"/>
          <p:nvPr/>
        </p:nvSpPr>
        <p:spPr>
          <a:xfrm>
            <a:off x="5725160" y="1763871"/>
            <a:ext cx="3611880" cy="28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SPRENDIMO VEIKSMINGUMAS</a:t>
            </a:r>
            <a:endParaRPr/>
          </a:p>
        </p:txBody>
      </p:sp>
      <p:sp>
        <p:nvSpPr>
          <p:cNvPr id="175" name="Google Shape;175;p9"/>
          <p:cNvSpPr/>
          <p:nvPr/>
        </p:nvSpPr>
        <p:spPr>
          <a:xfrm>
            <a:off x="5826760" y="2135822"/>
            <a:ext cx="4759960" cy="2070417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Apjungtos sistemos, galimybė sprendime teikti informacija „programos“ naudotojams.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Kelių būklės </a:t>
            </a:r>
            <a:r>
              <a:rPr b="1" lang="lt-LT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prevencija</a:t>
            </a: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informuojant visas suinteresuotas puses.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5613400" y="4776156"/>
            <a:ext cx="3611880" cy="2851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lt-LT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TAIP PAT SVARBU, KAD...</a:t>
            </a:r>
            <a:endParaRPr/>
          </a:p>
        </p:txBody>
      </p:sp>
      <p:sp>
        <p:nvSpPr>
          <p:cNvPr id="177" name="Google Shape;177;p9"/>
          <p:cNvSpPr/>
          <p:nvPr/>
        </p:nvSpPr>
        <p:spPr>
          <a:xfrm>
            <a:off x="5725160" y="5134454"/>
            <a:ext cx="4861560" cy="1325564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Tikimės, kad sprendimas b</a:t>
            </a:r>
            <a:r>
              <a:rPr lang="lt-LT" sz="1800">
                <a:solidFill>
                  <a:schemeClr val="lt1"/>
                </a:solidFill>
              </a:rPr>
              <a:t>u</a:t>
            </a:r>
            <a:r>
              <a:rPr lang="lt-L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 draugiškas naudojimui, bus naudojamas visų suinteresuotų pusių (informacijos suvedimas).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2023-08-01T14:43:54Z</dcterms:created>
  <dc:creator>Liucija Sabulytė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0x010100F657DEB30D190D4F8F707D0F0913FCB2</vt:lpwstr>
  </property>
</Properties>
</file>